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ink/ink1.xml" ContentType="application/inkml+xml"/>
  <Override PartName="/ppt/ink/ink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sldIdLst>
    <p:sldId id="286" r:id="rId2"/>
    <p:sldId id="262" r:id="rId3"/>
    <p:sldId id="292" r:id="rId4"/>
    <p:sldId id="283" r:id="rId5"/>
    <p:sldId id="293" r:id="rId6"/>
    <p:sldId id="265" r:id="rId7"/>
    <p:sldId id="267" r:id="rId8"/>
    <p:sldId id="291" r:id="rId9"/>
    <p:sldId id="290" r:id="rId10"/>
    <p:sldId id="269" r:id="rId11"/>
    <p:sldId id="270" r:id="rId12"/>
    <p:sldId id="271" r:id="rId13"/>
    <p:sldId id="273" r:id="rId14"/>
    <p:sldId id="277" r:id="rId15"/>
    <p:sldId id="274" r:id="rId16"/>
    <p:sldId id="278" r:id="rId17"/>
    <p:sldId id="279" r:id="rId18"/>
    <p:sldId id="282" r:id="rId19"/>
    <p:sldId id="284" r:id="rId20"/>
    <p:sldId id="285" r:id="rId21"/>
    <p:sldId id="287" r:id="rId22"/>
    <p:sldId id="288" r:id="rId23"/>
    <p:sldId id="272" r:id="rId24"/>
    <p:sldId id="256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iaz,Renata M" initials="DM" lastIdx="1" clrIdx="0">
    <p:extLst>
      <p:ext uri="{19B8F6BF-5375-455C-9EA6-DF929625EA0E}">
        <p15:presenceInfo xmlns:p15="http://schemas.microsoft.com/office/powerpoint/2012/main" userId="S::diaz.renata@ufl.edu::887f1fd4-2761-4d05-a769-649c729a9df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980"/>
    <p:restoredTop sz="94737"/>
  </p:normalViewPr>
  <p:slideViewPr>
    <p:cSldViewPr snapToGrid="0" snapToObjects="1">
      <p:cViewPr varScale="1">
        <p:scale>
          <a:sx n="145" d="100"/>
          <a:sy n="145" d="100"/>
        </p:scale>
        <p:origin x="36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6-24T12:26:12.813" idx="1">
    <p:pos x="10" y="10"/>
    <p:text>Change these rats to generic mouse silhouettes (not the species-specific ones that show up later)</p:text>
    <p:extLst>
      <p:ext uri="{C676402C-5697-4E1C-873F-D02D1690AC5C}">
        <p15:threadingInfo xmlns:p15="http://schemas.microsoft.com/office/powerpoint/2012/main" timeZoneBias="240"/>
      </p:ext>
    </p:extLst>
  </p:cm>
</p:cmLst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22T18:58:16.1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22T18:58:16.1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8EB8BA-95F1-4D47-AC96-2F38D6792E2D}" type="datetimeFigureOut">
              <a:rPr lang="en-US" smtClean="0"/>
              <a:t>6/24/21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3E2A66-1920-BA49-B765-0129B5E4B1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3380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Explain hypothetical scenario</a:t>
            </a:r>
          </a:p>
          <a:p>
            <a:pPr marL="171450" indent="-171450">
              <a:buFontTx/>
              <a:buChar char="-"/>
            </a:pPr>
            <a:r>
              <a:rPr lang="en-US" dirty="0"/>
              <a:t>Consistent with zero-sum competition</a:t>
            </a:r>
          </a:p>
          <a:p>
            <a:pPr marL="171450" indent="-171450">
              <a:buFontTx/>
              <a:buChar char="-"/>
            </a:pPr>
            <a:r>
              <a:rPr lang="en-US" dirty="0"/>
              <a:t>By definition means community function is more stable than species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3E2A66-1920-BA49-B765-0129B5E4B1A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8408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3E2A66-1920-BA49-B765-0129B5E4B1A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9452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3E2A66-1920-BA49-B765-0129B5E4B1A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1375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3E2A66-1920-BA49-B765-0129B5E4B1A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4295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3E2A66-1920-BA49-B765-0129B5E4B1A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42871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3E2A66-1920-BA49-B765-0129B5E4B1A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6848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Explain hypothetical scenario</a:t>
            </a:r>
          </a:p>
          <a:p>
            <a:pPr marL="171450" indent="-171450">
              <a:buFontTx/>
              <a:buChar char="-"/>
            </a:pPr>
            <a:r>
              <a:rPr lang="en-US" dirty="0"/>
              <a:t>Consistent with zero-sum competition</a:t>
            </a:r>
          </a:p>
          <a:p>
            <a:pPr marL="171450" indent="-171450">
              <a:buFontTx/>
              <a:buChar char="-"/>
            </a:pPr>
            <a:r>
              <a:rPr lang="en-US" dirty="0"/>
              <a:t>By definition means community function is more stable than species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3E2A66-1920-BA49-B765-0129B5E4B1A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9329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Explain hypothetical scenario</a:t>
            </a:r>
          </a:p>
          <a:p>
            <a:pPr marL="171450" indent="-171450">
              <a:buFontTx/>
              <a:buChar char="-"/>
            </a:pPr>
            <a:r>
              <a:rPr lang="en-US" dirty="0"/>
              <a:t>Consistent with zero-sum competition</a:t>
            </a:r>
          </a:p>
          <a:p>
            <a:pPr marL="171450" indent="-171450">
              <a:buFontTx/>
              <a:buChar char="-"/>
            </a:pPr>
            <a:r>
              <a:rPr lang="en-US" dirty="0"/>
              <a:t>By definition means community function is more stable than species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3E2A66-1920-BA49-B765-0129B5E4B1A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834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3E2A66-1920-BA49-B765-0129B5E4B1A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5840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Explain hypothetical scenario</a:t>
            </a:r>
          </a:p>
          <a:p>
            <a:pPr marL="171450" indent="-171450">
              <a:buFontTx/>
              <a:buChar char="-"/>
            </a:pPr>
            <a:r>
              <a:rPr lang="en-US" dirty="0"/>
              <a:t>Consistent with zero-sum competition</a:t>
            </a:r>
          </a:p>
          <a:p>
            <a:pPr marL="171450" indent="-171450">
              <a:buFontTx/>
              <a:buChar char="-"/>
            </a:pPr>
            <a:r>
              <a:rPr lang="en-US" dirty="0"/>
              <a:t>By definition means community function is more stable than species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3E2A66-1920-BA49-B765-0129B5E4B1A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4714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Explain hypothetical scenario</a:t>
            </a:r>
          </a:p>
          <a:p>
            <a:pPr marL="171450" indent="-171450">
              <a:buFontTx/>
              <a:buChar char="-"/>
            </a:pPr>
            <a:r>
              <a:rPr lang="en-US" dirty="0"/>
              <a:t>Consistent with zero-sum competition</a:t>
            </a:r>
          </a:p>
          <a:p>
            <a:pPr marL="171450" indent="-171450">
              <a:buFontTx/>
              <a:buChar char="-"/>
            </a:pPr>
            <a:r>
              <a:rPr lang="en-US" dirty="0"/>
              <a:t>By definition means community function is more stable than species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3E2A66-1920-BA49-B765-0129B5E4B1A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6351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Explain hypothetical scenario</a:t>
            </a:r>
          </a:p>
          <a:p>
            <a:pPr marL="171450" indent="-171450">
              <a:buFontTx/>
              <a:buChar char="-"/>
            </a:pPr>
            <a:r>
              <a:rPr lang="en-US" dirty="0"/>
              <a:t>Consistent with zero-sum competition</a:t>
            </a:r>
          </a:p>
          <a:p>
            <a:pPr marL="171450" indent="-171450">
              <a:buFontTx/>
              <a:buChar char="-"/>
            </a:pPr>
            <a:r>
              <a:rPr lang="en-US" dirty="0"/>
              <a:t>By definition means community function is more stable than species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3E2A66-1920-BA49-B765-0129B5E4B1A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5803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Explain hypothetical scenario</a:t>
            </a:r>
          </a:p>
          <a:p>
            <a:pPr marL="171450" indent="-171450">
              <a:buFontTx/>
              <a:buChar char="-"/>
            </a:pPr>
            <a:r>
              <a:rPr lang="en-US" dirty="0"/>
              <a:t>Consistent with zero-sum competition</a:t>
            </a:r>
          </a:p>
          <a:p>
            <a:pPr marL="171450" indent="-171450">
              <a:buFontTx/>
              <a:buChar char="-"/>
            </a:pPr>
            <a:r>
              <a:rPr lang="en-US" dirty="0"/>
              <a:t>By definition means community function is more stable than species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3E2A66-1920-BA49-B765-0129B5E4B1A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7844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3E2A66-1920-BA49-B765-0129B5E4B1A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8572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4A5DC-CBE6-364E-BB32-8E5EB72BA1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580AB25-3C05-974B-B534-2DC03AF20A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41B158-998D-264B-91ED-E533FEB9CC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D54BD-40FC-9849-AA78-262AC8CFDD06}" type="datetimeFigureOut">
              <a:rPr lang="en-US" smtClean="0"/>
              <a:t>6/24/21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7D111A-1102-874A-B6E3-E7C3C2DABB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5C5E34-CEEA-D84E-89C1-E5BBD10B4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C1542-09C8-0F40-AEEC-8FEE9F190E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4878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F4C17F-D054-C348-928F-BCEC85432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4AE3FD-75A3-7943-9309-A127AE941A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B01ADA-8748-3B43-B162-0F8DCC0E27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D54BD-40FC-9849-AA78-262AC8CFDD06}" type="datetimeFigureOut">
              <a:rPr lang="en-US" smtClean="0"/>
              <a:t>6/24/21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27022F-3E24-DB48-9012-CBA757EA4A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C3E9EE-473B-8348-BFA7-E6E1AEDD33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C1542-09C8-0F40-AEEC-8FEE9F190E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5739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1BC17FE-AF14-1946-993E-55828032401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12906C-8AE5-F24B-8732-ADA61C8174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2FE0B8-727F-4C47-8A3D-D355985780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D54BD-40FC-9849-AA78-262AC8CFDD06}" type="datetimeFigureOut">
              <a:rPr lang="en-US" smtClean="0"/>
              <a:t>6/24/21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D02675-D2B7-0544-BBBD-E149867BFC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73956C-991A-0341-998E-67204E601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C1542-09C8-0F40-AEEC-8FEE9F190E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69770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81E8BF-2A93-D541-A97B-ED239C931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78F4B0-843C-A145-9F96-281E0FED50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6BE6DE-6585-FB44-A41E-0F70987F0D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D54BD-40FC-9849-AA78-262AC8CFDD06}" type="datetimeFigureOut">
              <a:rPr lang="en-US" smtClean="0"/>
              <a:t>6/24/21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5C8E5-4249-7149-9B1A-593D62DBA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3FB773-7F99-0C4C-9768-B4C39C4C0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C1542-09C8-0F40-AEEC-8FEE9F190E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0867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CE9922-8E64-D24E-BE20-DE2382085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B4E5E5-F092-9847-84F6-BABD6997EF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8CCAE-546C-2C4A-B049-C796D05E45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D54BD-40FC-9849-AA78-262AC8CFDD06}" type="datetimeFigureOut">
              <a:rPr lang="en-US" smtClean="0"/>
              <a:t>6/24/21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29F1AA-C565-C44C-BD70-FA0EF56286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897788-D91D-4641-AE9A-84B018C26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C1542-09C8-0F40-AEEC-8FEE9F190E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5788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7A53C-16DF-B642-AD70-D4373C13E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B7FDAF-577F-7443-B366-389AF6F4D92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EFDE51-B941-AB40-B1BB-DE87E94A54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9EC4D8-A84F-524D-A045-7105F11216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D54BD-40FC-9849-AA78-262AC8CFDD06}" type="datetimeFigureOut">
              <a:rPr lang="en-US" smtClean="0"/>
              <a:t>6/24/21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0DA48E-035A-9944-ACFA-CAF81DDE9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DA4330-6DE4-6F40-9551-A074811B54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C1542-09C8-0F40-AEEC-8FEE9F190E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9177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CAE58F-658D-0743-86B7-F2B636D1D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5FB1D7-A583-3743-A3F4-E191D56D09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4AAC67-E009-F94C-A6BA-96246CBC60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B8398CF-64FC-B947-81EF-8B3C9CBD34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1B4E0F8-29EC-7243-B730-71E193CDFD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EBB7097-7CB7-5349-86B9-C7A58CF43B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D54BD-40FC-9849-AA78-262AC8CFDD06}" type="datetimeFigureOut">
              <a:rPr lang="en-US" smtClean="0"/>
              <a:t>6/24/21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6BC483F-1531-E74B-8BA4-4E0DD110FB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5B2A4DA-01C4-CE49-9C43-9C09F4C2E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C1542-09C8-0F40-AEEC-8FEE9F190E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7278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487AA-5159-1043-900E-4842B7D22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33DF186-4A38-6045-850D-6C8CCC496C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D54BD-40FC-9849-AA78-262AC8CFDD06}" type="datetimeFigureOut">
              <a:rPr lang="en-US" smtClean="0"/>
              <a:t>6/24/21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76FFAE-1F7E-1843-AA57-95CDEB7D46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CA0F7E-72BA-5B49-859C-49086F732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C1542-09C8-0F40-AEEC-8FEE9F190E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5360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78E0D8A-33E4-DB46-A25A-135492E00D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D54BD-40FC-9849-AA78-262AC8CFDD06}" type="datetimeFigureOut">
              <a:rPr lang="en-US" smtClean="0"/>
              <a:t>6/24/21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761548-E7D2-144C-83AB-2D734D1FAD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55EF0D-B8B4-E143-A3F6-F629FF984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C1542-09C8-0F40-AEEC-8FEE9F190E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4270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0C09CF-46AC-0045-9489-D5FADBC69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625DA5-073B-6F42-AEF4-792F4F8496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148E5D-B4A3-1A46-A249-9261514B6B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5AF434-4A20-3A43-A45F-8C337A939E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D54BD-40FC-9849-AA78-262AC8CFDD06}" type="datetimeFigureOut">
              <a:rPr lang="en-US" smtClean="0"/>
              <a:t>6/24/21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400242-D4FA-3A4C-B792-C2E60158D9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D92B49-55E0-5D4A-A57F-9F5D7C4300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C1542-09C8-0F40-AEEC-8FEE9F190E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3928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29D45-C0FD-2A4C-AE7E-F826402E1E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A1066D0-21D6-DC42-986A-0A7AB0F4F43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47BD79-8E89-554E-A0E6-14F39705F2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5A437A-B1CE-4949-83CB-ED0E1B69B3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D54BD-40FC-9849-AA78-262AC8CFDD06}" type="datetimeFigureOut">
              <a:rPr lang="en-US" smtClean="0"/>
              <a:t>6/24/21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CC56C0-1F7D-924A-9B47-9DA382B97E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6B3F33-2E19-BE43-B01E-4A43B4C14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C1542-09C8-0F40-AEEC-8FEE9F190E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0531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CF53E41-692E-FD4E-A115-C55CC2777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A6B767-1F9A-9B47-A695-9C9D593137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252577-2517-A249-AECD-B528DDAA22B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0D54BD-40FC-9849-AA78-262AC8CFDD06}" type="datetimeFigureOut">
              <a:rPr lang="en-US" smtClean="0"/>
              <a:t>6/24/21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1A212A-539F-9C44-A2B9-A02B428F46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566221-497A-9145-BE73-7E8027533E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DC1542-09C8-0F40-AEEC-8FEE9F190E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5678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tiff"/><Relationship Id="rId3" Type="http://schemas.openxmlformats.org/officeDocument/2006/relationships/image" Target="../media/image36.tiff"/><Relationship Id="rId7" Type="http://schemas.openxmlformats.org/officeDocument/2006/relationships/image" Target="../media/image40.tiff"/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9.tiff"/><Relationship Id="rId5" Type="http://schemas.openxmlformats.org/officeDocument/2006/relationships/image" Target="../media/image38.tiff"/><Relationship Id="rId4" Type="http://schemas.openxmlformats.org/officeDocument/2006/relationships/image" Target="../media/image37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7" Type="http://schemas.openxmlformats.org/officeDocument/2006/relationships/image" Target="../media/image43.tiff"/><Relationship Id="rId2" Type="http://schemas.openxmlformats.org/officeDocument/2006/relationships/image" Target="../media/image41.tif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2.tiff"/><Relationship Id="rId5" Type="http://schemas.openxmlformats.org/officeDocument/2006/relationships/image" Target="../media/image31.tiff"/><Relationship Id="rId4" Type="http://schemas.openxmlformats.org/officeDocument/2006/relationships/image" Target="../media/image30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tiff"/><Relationship Id="rId3" Type="http://schemas.openxmlformats.org/officeDocument/2006/relationships/image" Target="../media/image29.tiff"/><Relationship Id="rId7" Type="http://schemas.openxmlformats.org/officeDocument/2006/relationships/image" Target="../media/image41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3.tiff"/><Relationship Id="rId5" Type="http://schemas.openxmlformats.org/officeDocument/2006/relationships/image" Target="../media/image31.tiff"/><Relationship Id="rId4" Type="http://schemas.openxmlformats.org/officeDocument/2006/relationships/image" Target="../media/image30.tif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tiff"/><Relationship Id="rId3" Type="http://schemas.openxmlformats.org/officeDocument/2006/relationships/image" Target="../media/image29.tiff"/><Relationship Id="rId7" Type="http://schemas.openxmlformats.org/officeDocument/2006/relationships/image" Target="../media/image41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3.tiff"/><Relationship Id="rId5" Type="http://schemas.openxmlformats.org/officeDocument/2006/relationships/image" Target="../media/image31.tiff"/><Relationship Id="rId4" Type="http://schemas.openxmlformats.org/officeDocument/2006/relationships/image" Target="../media/image30.tif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tiff"/><Relationship Id="rId3" Type="http://schemas.openxmlformats.org/officeDocument/2006/relationships/image" Target="../media/image1.tiff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tiff"/><Relationship Id="rId5" Type="http://schemas.openxmlformats.org/officeDocument/2006/relationships/image" Target="../media/image3.tiff"/><Relationship Id="rId4" Type="http://schemas.openxmlformats.org/officeDocument/2006/relationships/image" Target="../media/image2.tiff"/><Relationship Id="rId9" Type="http://schemas.openxmlformats.org/officeDocument/2006/relationships/comments" Target="../comments/commen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iff"/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8.tiff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tiff"/><Relationship Id="rId3" Type="http://schemas.openxmlformats.org/officeDocument/2006/relationships/image" Target="../media/image200.png"/><Relationship Id="rId7" Type="http://schemas.openxmlformats.org/officeDocument/2006/relationships/image" Target="../media/image49.tiff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tiff"/><Relationship Id="rId5" Type="http://schemas.openxmlformats.org/officeDocument/2006/relationships/image" Target="../media/image47.tiff"/><Relationship Id="rId4" Type="http://schemas.openxmlformats.org/officeDocument/2006/relationships/customXml" Target="../ink/ink2.xml"/><Relationship Id="rId9" Type="http://schemas.openxmlformats.org/officeDocument/2006/relationships/image" Target="../media/image51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7" Type="http://schemas.openxmlformats.org/officeDocument/2006/relationships/image" Target="../media/image3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2.tiff"/><Relationship Id="rId4" Type="http://schemas.openxmlformats.org/officeDocument/2006/relationships/image" Target="../media/image1.tif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7.png"/><Relationship Id="rId3" Type="http://schemas.openxmlformats.org/officeDocument/2006/relationships/image" Target="../media/image7.tiff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20.sv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10" Type="http://schemas.openxmlformats.org/officeDocument/2006/relationships/image" Target="../media/image14.svg"/><Relationship Id="rId4" Type="http://schemas.openxmlformats.org/officeDocument/2006/relationships/image" Target="../media/image8.tiff"/><Relationship Id="rId9" Type="http://schemas.openxmlformats.org/officeDocument/2006/relationships/image" Target="../media/image13.png"/><Relationship Id="rId14" Type="http://schemas.openxmlformats.org/officeDocument/2006/relationships/image" Target="../media/image18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13" Type="http://schemas.openxmlformats.org/officeDocument/2006/relationships/image" Target="../media/image24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3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svg"/><Relationship Id="rId11" Type="http://schemas.openxmlformats.org/officeDocument/2006/relationships/image" Target="../media/image22.png"/><Relationship Id="rId5" Type="http://schemas.openxmlformats.org/officeDocument/2006/relationships/image" Target="../media/image13.png"/><Relationship Id="rId10" Type="http://schemas.openxmlformats.org/officeDocument/2006/relationships/image" Target="../media/image7.tiff"/><Relationship Id="rId4" Type="http://schemas.openxmlformats.org/officeDocument/2006/relationships/image" Target="../media/image12.svg"/><Relationship Id="rId9" Type="http://schemas.openxmlformats.org/officeDocument/2006/relationships/image" Target="../media/image21.tiff"/><Relationship Id="rId14" Type="http://schemas.openxmlformats.org/officeDocument/2006/relationships/image" Target="../media/image25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13" Type="http://schemas.openxmlformats.org/officeDocument/2006/relationships/image" Target="../media/image30.tiff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9.tiff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33.tif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svg"/><Relationship Id="rId11" Type="http://schemas.openxmlformats.org/officeDocument/2006/relationships/image" Target="../media/image28.tiff"/><Relationship Id="rId5" Type="http://schemas.openxmlformats.org/officeDocument/2006/relationships/image" Target="../media/image13.png"/><Relationship Id="rId15" Type="http://schemas.openxmlformats.org/officeDocument/2006/relationships/image" Target="../media/image32.png"/><Relationship Id="rId10" Type="http://schemas.openxmlformats.org/officeDocument/2006/relationships/image" Target="../media/image27.tiff"/><Relationship Id="rId4" Type="http://schemas.openxmlformats.org/officeDocument/2006/relationships/image" Target="../media/image12.svg"/><Relationship Id="rId9" Type="http://schemas.openxmlformats.org/officeDocument/2006/relationships/image" Target="../media/image26.tiff"/><Relationship Id="rId14" Type="http://schemas.openxmlformats.org/officeDocument/2006/relationships/image" Target="../media/image31.tif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13" Type="http://schemas.openxmlformats.org/officeDocument/2006/relationships/image" Target="../media/image30.tiff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9.tiff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3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svg"/><Relationship Id="rId11" Type="http://schemas.openxmlformats.org/officeDocument/2006/relationships/image" Target="../media/image28.tiff"/><Relationship Id="rId5" Type="http://schemas.openxmlformats.org/officeDocument/2006/relationships/image" Target="../media/image13.png"/><Relationship Id="rId15" Type="http://schemas.openxmlformats.org/officeDocument/2006/relationships/image" Target="../media/image32.png"/><Relationship Id="rId10" Type="http://schemas.openxmlformats.org/officeDocument/2006/relationships/image" Target="../media/image27.tiff"/><Relationship Id="rId4" Type="http://schemas.openxmlformats.org/officeDocument/2006/relationships/image" Target="../media/image12.svg"/><Relationship Id="rId9" Type="http://schemas.openxmlformats.org/officeDocument/2006/relationships/image" Target="../media/image26.tiff"/><Relationship Id="rId14" Type="http://schemas.openxmlformats.org/officeDocument/2006/relationships/image" Target="../media/image31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699B95C-0171-5948-AC26-8CDDEC1D3EC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Energetic compensation breaks down over time in a desert rodent community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DCDA6AC8-3224-024A-BAE7-9697DF22D89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Renata M. Diaz and S. K. Morgan Ernest</a:t>
            </a:r>
          </a:p>
          <a:p>
            <a:r>
              <a:rPr lang="en-US" dirty="0"/>
              <a:t>ESA Annual Meeting, August 2021</a:t>
            </a:r>
          </a:p>
        </p:txBody>
      </p:sp>
    </p:spTree>
    <p:extLst>
      <p:ext uri="{BB962C8B-B14F-4D97-AF65-F5344CB8AC3E}">
        <p14:creationId xmlns:p14="http://schemas.microsoft.com/office/powerpoint/2010/main" val="2936656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83">
            <a:extLst>
              <a:ext uri="{FF2B5EF4-FFF2-40B4-BE49-F238E27FC236}">
                <a16:creationId xmlns:a16="http://schemas.microsoft.com/office/drawing/2014/main" id="{292085B3-FB3F-8D4B-AA1A-422FCB6F3A6F}"/>
              </a:ext>
            </a:extLst>
          </p:cNvPr>
          <p:cNvSpPr txBox="1">
            <a:spLocks/>
          </p:cNvSpPr>
          <p:nvPr/>
        </p:nvSpPr>
        <p:spPr>
          <a:xfrm>
            <a:off x="851262" y="2103437"/>
            <a:ext cx="1076479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How does energetic compensation change as conditions change over time?</a:t>
            </a:r>
          </a:p>
        </p:txBody>
      </p:sp>
    </p:spTree>
    <p:extLst>
      <p:ext uri="{BB962C8B-B14F-4D97-AF65-F5344CB8AC3E}">
        <p14:creationId xmlns:p14="http://schemas.microsoft.com/office/powerpoint/2010/main" val="17208546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83">
            <a:extLst>
              <a:ext uri="{FF2B5EF4-FFF2-40B4-BE49-F238E27FC236}">
                <a16:creationId xmlns:a16="http://schemas.microsoft.com/office/drawing/2014/main" id="{3DBD6285-8A1C-E74E-A4F6-A3D1CBF84E35}"/>
              </a:ext>
            </a:extLst>
          </p:cNvPr>
          <p:cNvSpPr txBox="1">
            <a:spLocks/>
          </p:cNvSpPr>
          <p:nvPr/>
        </p:nvSpPr>
        <p:spPr>
          <a:xfrm>
            <a:off x="838199" y="849895"/>
            <a:ext cx="1094449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Long-term experiments: The Portal Project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F5EF3C20-FC00-174A-807F-898498BBE7D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7857" y="4369626"/>
            <a:ext cx="920341" cy="55490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03661AD5-6141-A141-A095-073577638FA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5507" y="3685368"/>
            <a:ext cx="630414" cy="516071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F98E79D9-6258-C34D-A482-BF764ED17C1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73678" y="5431588"/>
            <a:ext cx="907607" cy="434414"/>
          </a:xfrm>
          <a:prstGeom prst="rect">
            <a:avLst/>
          </a:prstGeom>
        </p:spPr>
      </p:pic>
      <p:sp>
        <p:nvSpPr>
          <p:cNvPr id="89" name="&quot;No&quot; Symbol 88">
            <a:extLst>
              <a:ext uri="{FF2B5EF4-FFF2-40B4-BE49-F238E27FC236}">
                <a16:creationId xmlns:a16="http://schemas.microsoft.com/office/drawing/2014/main" id="{2EC67E18-807B-1042-AE6A-D75C911ED25F}"/>
              </a:ext>
            </a:extLst>
          </p:cNvPr>
          <p:cNvSpPr/>
          <p:nvPr/>
        </p:nvSpPr>
        <p:spPr>
          <a:xfrm>
            <a:off x="10273677" y="5351367"/>
            <a:ext cx="608800" cy="584929"/>
          </a:xfrm>
          <a:prstGeom prst="noSmoking">
            <a:avLst>
              <a:gd name="adj" fmla="val 933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94" name="Picture 93">
            <a:extLst>
              <a:ext uri="{FF2B5EF4-FFF2-40B4-BE49-F238E27FC236}">
                <a16:creationId xmlns:a16="http://schemas.microsoft.com/office/drawing/2014/main" id="{326F920B-1968-9645-80E2-6390721E846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3255" y="5355380"/>
            <a:ext cx="907607" cy="434414"/>
          </a:xfrm>
          <a:prstGeom prst="rect">
            <a:avLst/>
          </a:prstGeom>
        </p:spPr>
      </p:pic>
      <p:sp>
        <p:nvSpPr>
          <p:cNvPr id="95" name="TextBox 94">
            <a:extLst>
              <a:ext uri="{FF2B5EF4-FFF2-40B4-BE49-F238E27FC236}">
                <a16:creationId xmlns:a16="http://schemas.microsoft.com/office/drawing/2014/main" id="{83B6C8FF-70B2-0446-BA0D-DA4CA42A7EE6}"/>
              </a:ext>
            </a:extLst>
          </p:cNvPr>
          <p:cNvSpPr txBox="1"/>
          <p:nvPr/>
        </p:nvSpPr>
        <p:spPr>
          <a:xfrm>
            <a:off x="8933976" y="568997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3C6469A1-8B6A-CB4C-8437-C6ADF41C6025}"/>
              </a:ext>
            </a:extLst>
          </p:cNvPr>
          <p:cNvSpPr/>
          <p:nvPr/>
        </p:nvSpPr>
        <p:spPr>
          <a:xfrm>
            <a:off x="6766396" y="2806529"/>
            <a:ext cx="2470763" cy="2409104"/>
          </a:xfrm>
          <a:prstGeom prst="rect">
            <a:avLst/>
          </a:prstGeom>
          <a:noFill/>
          <a:ln w="603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7" name="Picture 96">
            <a:extLst>
              <a:ext uri="{FF2B5EF4-FFF2-40B4-BE49-F238E27FC236}">
                <a16:creationId xmlns:a16="http://schemas.microsoft.com/office/drawing/2014/main" id="{9F42DD5F-8628-A340-AF7D-B989E78AD59D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00793" y="3321968"/>
            <a:ext cx="936265" cy="474738"/>
          </a:xfrm>
          <a:prstGeom prst="rect">
            <a:avLst/>
          </a:prstGeom>
        </p:spPr>
      </p:pic>
      <p:pic>
        <p:nvPicPr>
          <p:cNvPr id="103" name="Picture 102">
            <a:extLst>
              <a:ext uri="{FF2B5EF4-FFF2-40B4-BE49-F238E27FC236}">
                <a16:creationId xmlns:a16="http://schemas.microsoft.com/office/drawing/2014/main" id="{F62F6210-3AA4-D74A-9C4E-587D236E28C0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09373" y="4152640"/>
            <a:ext cx="276314" cy="243439"/>
          </a:xfrm>
          <a:prstGeom prst="rect">
            <a:avLst/>
          </a:prstGeom>
        </p:spPr>
      </p:pic>
      <p:pic>
        <p:nvPicPr>
          <p:cNvPr id="105" name="Picture 104">
            <a:extLst>
              <a:ext uri="{FF2B5EF4-FFF2-40B4-BE49-F238E27FC236}">
                <a16:creationId xmlns:a16="http://schemas.microsoft.com/office/drawing/2014/main" id="{D55C107A-BAAF-0A4C-BEA6-77328683A9AD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7857" y="2688338"/>
            <a:ext cx="1345799" cy="682394"/>
          </a:xfrm>
          <a:prstGeom prst="rect">
            <a:avLst/>
          </a:prstGeom>
        </p:spPr>
      </p:pic>
      <p:sp>
        <p:nvSpPr>
          <p:cNvPr id="106" name="TextBox 105">
            <a:extLst>
              <a:ext uri="{FF2B5EF4-FFF2-40B4-BE49-F238E27FC236}">
                <a16:creationId xmlns:a16="http://schemas.microsoft.com/office/drawing/2014/main" id="{51163905-C96D-AE44-ACAC-343C00C3A635}"/>
              </a:ext>
            </a:extLst>
          </p:cNvPr>
          <p:cNvSpPr txBox="1"/>
          <p:nvPr/>
        </p:nvSpPr>
        <p:spPr>
          <a:xfrm>
            <a:off x="2386928" y="2913006"/>
            <a:ext cx="43880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Kangaroo rats </a:t>
            </a:r>
          </a:p>
          <a:p>
            <a:r>
              <a:rPr lang="en-US" dirty="0"/>
              <a:t>Excluded from experimental plots since 1977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477F4F2D-88C7-0F43-AF3C-85B837B4F9B8}"/>
              </a:ext>
            </a:extLst>
          </p:cNvPr>
          <p:cNvSpPr txBox="1"/>
          <p:nvPr/>
        </p:nvSpPr>
        <p:spPr>
          <a:xfrm>
            <a:off x="2386927" y="3628029"/>
            <a:ext cx="43794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Small granivores (mostly desert pocket mice)</a:t>
            </a:r>
          </a:p>
          <a:p>
            <a:r>
              <a:rPr lang="en-US" dirty="0"/>
              <a:t>Present since 1977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8C65F840-B7DA-944B-9660-F50183225418}"/>
              </a:ext>
            </a:extLst>
          </p:cNvPr>
          <p:cNvSpPr txBox="1"/>
          <p:nvPr/>
        </p:nvSpPr>
        <p:spPr>
          <a:xfrm>
            <a:off x="2356854" y="4323912"/>
            <a:ext cx="25054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Bailey’s pocket mouse</a:t>
            </a:r>
          </a:p>
          <a:p>
            <a:r>
              <a:rPr lang="en-US" dirty="0"/>
              <a:t>Established at site ~1996</a:t>
            </a:r>
          </a:p>
        </p:txBody>
      </p:sp>
      <p:pic>
        <p:nvPicPr>
          <p:cNvPr id="110" name="Picture 109">
            <a:extLst>
              <a:ext uri="{FF2B5EF4-FFF2-40B4-BE49-F238E27FC236}">
                <a16:creationId xmlns:a16="http://schemas.microsoft.com/office/drawing/2014/main" id="{74B777DA-2E03-254E-A908-562696077918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63479" y="3487978"/>
            <a:ext cx="654765" cy="394780"/>
          </a:xfrm>
          <a:prstGeom prst="rect">
            <a:avLst/>
          </a:prstGeom>
        </p:spPr>
      </p:pic>
      <p:sp>
        <p:nvSpPr>
          <p:cNvPr id="117" name="Rectangle 116">
            <a:extLst>
              <a:ext uri="{FF2B5EF4-FFF2-40B4-BE49-F238E27FC236}">
                <a16:creationId xmlns:a16="http://schemas.microsoft.com/office/drawing/2014/main" id="{6B9C9870-5F12-C244-A39D-FDD801C54037}"/>
              </a:ext>
            </a:extLst>
          </p:cNvPr>
          <p:cNvSpPr/>
          <p:nvPr/>
        </p:nvSpPr>
        <p:spPr>
          <a:xfrm>
            <a:off x="9430913" y="2813252"/>
            <a:ext cx="2470763" cy="2409104"/>
          </a:xfrm>
          <a:prstGeom prst="rect">
            <a:avLst/>
          </a:prstGeom>
          <a:noFill/>
          <a:ln w="603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8" name="Picture 117">
            <a:extLst>
              <a:ext uri="{FF2B5EF4-FFF2-40B4-BE49-F238E27FC236}">
                <a16:creationId xmlns:a16="http://schemas.microsoft.com/office/drawing/2014/main" id="{90B03C80-33EA-694C-9F04-D35BC6A2183E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5310" y="3328691"/>
            <a:ext cx="936265" cy="474738"/>
          </a:xfrm>
          <a:prstGeom prst="rect">
            <a:avLst/>
          </a:prstGeom>
        </p:spPr>
      </p:pic>
      <p:pic>
        <p:nvPicPr>
          <p:cNvPr id="119" name="Picture 118">
            <a:extLst>
              <a:ext uri="{FF2B5EF4-FFF2-40B4-BE49-F238E27FC236}">
                <a16:creationId xmlns:a16="http://schemas.microsoft.com/office/drawing/2014/main" id="{1F9F018B-8B21-2744-952B-2C9D431CE73B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73890" y="4159363"/>
            <a:ext cx="276314" cy="243439"/>
          </a:xfrm>
          <a:prstGeom prst="rect">
            <a:avLst/>
          </a:prstGeom>
        </p:spPr>
      </p:pic>
      <p:pic>
        <p:nvPicPr>
          <p:cNvPr id="120" name="Picture 119">
            <a:extLst>
              <a:ext uri="{FF2B5EF4-FFF2-40B4-BE49-F238E27FC236}">
                <a16:creationId xmlns:a16="http://schemas.microsoft.com/office/drawing/2014/main" id="{75E85BFE-5D8A-6148-8A86-551FC8523533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27996" y="3494701"/>
            <a:ext cx="654765" cy="394780"/>
          </a:xfrm>
          <a:prstGeom prst="rect">
            <a:avLst/>
          </a:prstGeom>
        </p:spPr>
      </p:pic>
      <p:sp>
        <p:nvSpPr>
          <p:cNvPr id="122" name="&quot;No&quot; Symbol 121">
            <a:extLst>
              <a:ext uri="{FF2B5EF4-FFF2-40B4-BE49-F238E27FC236}">
                <a16:creationId xmlns:a16="http://schemas.microsoft.com/office/drawing/2014/main" id="{708909EC-16B2-B841-85B8-D675F7146BE5}"/>
              </a:ext>
            </a:extLst>
          </p:cNvPr>
          <p:cNvSpPr/>
          <p:nvPr/>
        </p:nvSpPr>
        <p:spPr>
          <a:xfrm>
            <a:off x="9765310" y="3304552"/>
            <a:ext cx="608800" cy="584929"/>
          </a:xfrm>
          <a:prstGeom prst="noSmoking">
            <a:avLst>
              <a:gd name="adj" fmla="val 933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67804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83">
            <a:extLst>
              <a:ext uri="{FF2B5EF4-FFF2-40B4-BE49-F238E27FC236}">
                <a16:creationId xmlns:a16="http://schemas.microsoft.com/office/drawing/2014/main" id="{3DBD6285-8A1C-E74E-A4F6-A3D1CBF84E35}"/>
              </a:ext>
            </a:extLst>
          </p:cNvPr>
          <p:cNvSpPr txBox="1">
            <a:spLocks/>
          </p:cNvSpPr>
          <p:nvPr/>
        </p:nvSpPr>
        <p:spPr>
          <a:xfrm>
            <a:off x="838199" y="849895"/>
            <a:ext cx="1094449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Compensation occurred beginning in 1996, driven by </a:t>
            </a:r>
            <a:r>
              <a:rPr lang="en-US" sz="2800" i="1" dirty="0"/>
              <a:t>C. </a:t>
            </a:r>
            <a:r>
              <a:rPr lang="en-US" sz="2800" i="1" dirty="0" err="1"/>
              <a:t>baileyi</a:t>
            </a:r>
            <a:r>
              <a:rPr lang="en-US" sz="2800" i="1" dirty="0"/>
              <a:t> </a:t>
            </a:r>
            <a:r>
              <a:rPr lang="en-US" sz="2800" dirty="0"/>
              <a:t>(        )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C6A6176-25AC-2142-BDE9-DE540E646717}"/>
              </a:ext>
            </a:extLst>
          </p:cNvPr>
          <p:cNvSpPr txBox="1"/>
          <p:nvPr/>
        </p:nvSpPr>
        <p:spPr>
          <a:xfrm>
            <a:off x="2647814" y="2292694"/>
            <a:ext cx="19207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1977 - 1996</a:t>
            </a:r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947B6666-15B1-F649-AA07-B0D87437B67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05660" y="1339327"/>
            <a:ext cx="654765" cy="394780"/>
          </a:xfrm>
          <a:prstGeom prst="rect">
            <a:avLst/>
          </a:prstGeom>
        </p:spPr>
      </p:pic>
      <p:sp>
        <p:nvSpPr>
          <p:cNvPr id="57" name="Rectangle 56">
            <a:extLst>
              <a:ext uri="{FF2B5EF4-FFF2-40B4-BE49-F238E27FC236}">
                <a16:creationId xmlns:a16="http://schemas.microsoft.com/office/drawing/2014/main" id="{2EB10005-497F-EB4F-9FCA-3B9FDE183B5D}"/>
              </a:ext>
            </a:extLst>
          </p:cNvPr>
          <p:cNvSpPr/>
          <p:nvPr/>
        </p:nvSpPr>
        <p:spPr>
          <a:xfrm>
            <a:off x="2731599" y="2992922"/>
            <a:ext cx="1573458" cy="1632193"/>
          </a:xfrm>
          <a:prstGeom prst="rect">
            <a:avLst/>
          </a:prstGeom>
          <a:noFill/>
          <a:ln w="603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FAEA712C-89F8-3D4B-B771-F3A30A5A752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72109" y="4765619"/>
            <a:ext cx="614913" cy="294320"/>
          </a:xfrm>
          <a:prstGeom prst="rect">
            <a:avLst/>
          </a:prstGeom>
        </p:spPr>
      </p:pic>
      <p:sp>
        <p:nvSpPr>
          <p:cNvPr id="60" name="&quot;No&quot; Symbol 59">
            <a:extLst>
              <a:ext uri="{FF2B5EF4-FFF2-40B4-BE49-F238E27FC236}">
                <a16:creationId xmlns:a16="http://schemas.microsoft.com/office/drawing/2014/main" id="{6BB7D1C4-102E-5944-B3B1-AF755374921E}"/>
              </a:ext>
            </a:extLst>
          </p:cNvPr>
          <p:cNvSpPr/>
          <p:nvPr/>
        </p:nvSpPr>
        <p:spPr>
          <a:xfrm>
            <a:off x="3272108" y="4711269"/>
            <a:ext cx="412469" cy="396295"/>
          </a:xfrm>
          <a:prstGeom prst="noSmoking">
            <a:avLst>
              <a:gd name="adj" fmla="val 933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8A98079A-2FD1-6E48-BFE5-A15EA55172DE}"/>
              </a:ext>
            </a:extLst>
          </p:cNvPr>
          <p:cNvSpPr txBox="1"/>
          <p:nvPr/>
        </p:nvSpPr>
        <p:spPr>
          <a:xfrm>
            <a:off x="3412712" y="4022228"/>
            <a:ext cx="79783" cy="1716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65" name="Picture 64">
            <a:extLst>
              <a:ext uri="{FF2B5EF4-FFF2-40B4-BE49-F238E27FC236}">
                <a16:creationId xmlns:a16="http://schemas.microsoft.com/office/drawing/2014/main" id="{C2A8103E-9AEA-3C44-9E6A-E90DFEF074F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9042" y="3923892"/>
            <a:ext cx="187206" cy="165493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F8ACCACF-F6E7-9F40-B37F-FC500344842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91486" y="4177035"/>
            <a:ext cx="187206" cy="165493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ADDA8ACF-15DD-1440-83DF-748E88E93A23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42557" y="4088825"/>
            <a:ext cx="187206" cy="165493"/>
          </a:xfrm>
          <a:prstGeom prst="rect">
            <a:avLst/>
          </a:prstGeom>
        </p:spPr>
      </p:pic>
      <p:sp>
        <p:nvSpPr>
          <p:cNvPr id="82" name="Rectangle 81">
            <a:extLst>
              <a:ext uri="{FF2B5EF4-FFF2-40B4-BE49-F238E27FC236}">
                <a16:creationId xmlns:a16="http://schemas.microsoft.com/office/drawing/2014/main" id="{E76D9F36-2B33-034C-8D02-0CAD82FE9CC5}"/>
              </a:ext>
            </a:extLst>
          </p:cNvPr>
          <p:cNvSpPr/>
          <p:nvPr/>
        </p:nvSpPr>
        <p:spPr>
          <a:xfrm>
            <a:off x="838201" y="2982073"/>
            <a:ext cx="1673968" cy="1632193"/>
          </a:xfrm>
          <a:prstGeom prst="rect">
            <a:avLst/>
          </a:prstGeom>
          <a:noFill/>
          <a:ln w="603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3" name="Picture 82">
            <a:extLst>
              <a:ext uri="{FF2B5EF4-FFF2-40B4-BE49-F238E27FC236}">
                <a16:creationId xmlns:a16="http://schemas.microsoft.com/office/drawing/2014/main" id="{1CA7EAFC-EB4F-644D-89EA-66718D020879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8710" y="3034782"/>
            <a:ext cx="634329" cy="321640"/>
          </a:xfrm>
          <a:prstGeom prst="rect">
            <a:avLst/>
          </a:prstGeom>
        </p:spPr>
      </p:pic>
      <p:pic>
        <p:nvPicPr>
          <p:cNvPr id="85" name="Picture 84">
            <a:extLst>
              <a:ext uri="{FF2B5EF4-FFF2-40B4-BE49-F238E27FC236}">
                <a16:creationId xmlns:a16="http://schemas.microsoft.com/office/drawing/2014/main" id="{8BCDD56F-89C7-1844-8F33-AF8CC86D6719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4605" y="3428610"/>
            <a:ext cx="634329" cy="321640"/>
          </a:xfrm>
          <a:prstGeom prst="rect">
            <a:avLst/>
          </a:prstGeom>
        </p:spPr>
      </p:pic>
      <p:pic>
        <p:nvPicPr>
          <p:cNvPr id="86" name="Picture 85">
            <a:extLst>
              <a:ext uri="{FF2B5EF4-FFF2-40B4-BE49-F238E27FC236}">
                <a16:creationId xmlns:a16="http://schemas.microsoft.com/office/drawing/2014/main" id="{7E67BABC-1DE8-4D4E-A5DF-69EF82A80AA0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73548" y="3117660"/>
            <a:ext cx="634329" cy="321640"/>
          </a:xfrm>
          <a:prstGeom prst="rect">
            <a:avLst/>
          </a:prstGeom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42AC451B-E617-914E-8147-04086116948F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1876" y="3585978"/>
            <a:ext cx="634329" cy="321640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111F678A-21C8-5041-9014-352D781B1A8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34268" y="4192896"/>
            <a:ext cx="187206" cy="164932"/>
          </a:xfrm>
          <a:prstGeom prst="rect">
            <a:avLst/>
          </a:prstGeom>
        </p:spPr>
      </p:pic>
      <p:sp>
        <p:nvSpPr>
          <p:cNvPr id="90" name="TextBox 89">
            <a:extLst>
              <a:ext uri="{FF2B5EF4-FFF2-40B4-BE49-F238E27FC236}">
                <a16:creationId xmlns:a16="http://schemas.microsoft.com/office/drawing/2014/main" id="{D31B6118-4071-7D44-98BF-47590938D3D9}"/>
              </a:ext>
            </a:extLst>
          </p:cNvPr>
          <p:cNvSpPr txBox="1"/>
          <p:nvPr/>
        </p:nvSpPr>
        <p:spPr>
          <a:xfrm>
            <a:off x="1350531" y="4453445"/>
            <a:ext cx="79783" cy="1716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91" name="Picture 90">
            <a:extLst>
              <a:ext uri="{FF2B5EF4-FFF2-40B4-BE49-F238E27FC236}">
                <a16:creationId xmlns:a16="http://schemas.microsoft.com/office/drawing/2014/main" id="{6BCD665B-D97C-4C4D-B369-EA53DADF378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63019" y="3983660"/>
            <a:ext cx="187206" cy="164932"/>
          </a:xfrm>
          <a:prstGeom prst="rect">
            <a:avLst/>
          </a:prstGeom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79C4CB21-31DC-764C-ABBB-E229A647C4F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6515" y="4230834"/>
            <a:ext cx="187206" cy="164932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732D129C-A804-204B-86D6-3BB8E11E4C11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59834" y="3921533"/>
            <a:ext cx="187206" cy="165493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8452DD93-DA64-B54C-B708-48EF443DA9A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5367" y="4226616"/>
            <a:ext cx="187206" cy="165493"/>
          </a:xfrm>
          <a:prstGeom prst="rect">
            <a:avLst/>
          </a:prstGeom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75B3F36D-1181-F642-94CE-F903DA9D243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49320" y="4713987"/>
            <a:ext cx="614913" cy="294320"/>
          </a:xfrm>
          <a:prstGeom prst="rect">
            <a:avLst/>
          </a:prstGeom>
        </p:spPr>
      </p:pic>
      <p:pic>
        <p:nvPicPr>
          <p:cNvPr id="56" name="Picture 4">
            <a:extLst>
              <a:ext uri="{FF2B5EF4-FFF2-40B4-BE49-F238E27FC236}">
                <a16:creationId xmlns:a16="http://schemas.microsoft.com/office/drawing/2014/main" id="{725A399D-C1AB-AB4B-A884-5496DDB276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/>
          <a:stretch/>
        </p:blipFill>
        <p:spPr bwMode="auto">
          <a:xfrm>
            <a:off x="4543787" y="2967547"/>
            <a:ext cx="1743722" cy="1743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9" name="Group 118">
            <a:extLst>
              <a:ext uri="{FF2B5EF4-FFF2-40B4-BE49-F238E27FC236}">
                <a16:creationId xmlns:a16="http://schemas.microsoft.com/office/drawing/2014/main" id="{38C61395-C79C-954A-8F38-AF894A9A2CD8}"/>
              </a:ext>
            </a:extLst>
          </p:cNvPr>
          <p:cNvGrpSpPr/>
          <p:nvPr/>
        </p:nvGrpSpPr>
        <p:grpSpPr>
          <a:xfrm>
            <a:off x="6526239" y="2275866"/>
            <a:ext cx="5449308" cy="2816370"/>
            <a:chOff x="6526239" y="2275866"/>
            <a:chExt cx="5449308" cy="2816370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100EB6BD-3171-114C-A00E-939FBF13ED5A}"/>
                </a:ext>
              </a:extLst>
            </p:cNvPr>
            <p:cNvSpPr txBox="1"/>
            <p:nvPr/>
          </p:nvSpPr>
          <p:spPr>
            <a:xfrm>
              <a:off x="8353948" y="2275866"/>
              <a:ext cx="135646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1996 - ?</a:t>
              </a:r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86E3545E-92B6-1840-9642-5063AA770806}"/>
                </a:ext>
              </a:extLst>
            </p:cNvPr>
            <p:cNvSpPr/>
            <p:nvPr/>
          </p:nvSpPr>
          <p:spPr>
            <a:xfrm>
              <a:off x="8419637" y="2977594"/>
              <a:ext cx="1573458" cy="1632193"/>
            </a:xfrm>
            <a:prstGeom prst="rect">
              <a:avLst/>
            </a:prstGeom>
            <a:noFill/>
            <a:ln w="603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5" name="Picture 94">
              <a:extLst>
                <a:ext uri="{FF2B5EF4-FFF2-40B4-BE49-F238E27FC236}">
                  <a16:creationId xmlns:a16="http://schemas.microsoft.com/office/drawing/2014/main" id="{7734AB97-72DD-C54C-8460-C895112563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960147" y="4750291"/>
              <a:ext cx="614913" cy="294320"/>
            </a:xfrm>
            <a:prstGeom prst="rect">
              <a:avLst/>
            </a:prstGeom>
          </p:spPr>
        </p:pic>
        <p:sp>
          <p:nvSpPr>
            <p:cNvPr id="96" name="&quot;No&quot; Symbol 95">
              <a:extLst>
                <a:ext uri="{FF2B5EF4-FFF2-40B4-BE49-F238E27FC236}">
                  <a16:creationId xmlns:a16="http://schemas.microsoft.com/office/drawing/2014/main" id="{5E29C552-FF22-4B41-A1C4-1C77E9A8DC21}"/>
                </a:ext>
              </a:extLst>
            </p:cNvPr>
            <p:cNvSpPr/>
            <p:nvPr/>
          </p:nvSpPr>
          <p:spPr>
            <a:xfrm>
              <a:off x="8960146" y="4695941"/>
              <a:ext cx="412469" cy="396295"/>
            </a:xfrm>
            <a:prstGeom prst="noSmoking">
              <a:avLst>
                <a:gd name="adj" fmla="val 933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C45BA32A-FD8E-DC41-8F1A-C67C9971221F}"/>
                </a:ext>
              </a:extLst>
            </p:cNvPr>
            <p:cNvSpPr txBox="1"/>
            <p:nvPr/>
          </p:nvSpPr>
          <p:spPr>
            <a:xfrm>
              <a:off x="9100750" y="4006900"/>
              <a:ext cx="79783" cy="1716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  <p:pic>
          <p:nvPicPr>
            <p:cNvPr id="98" name="Picture 97">
              <a:extLst>
                <a:ext uri="{FF2B5EF4-FFF2-40B4-BE49-F238E27FC236}">
                  <a16:creationId xmlns:a16="http://schemas.microsoft.com/office/drawing/2014/main" id="{3FDB66BF-A0A8-6540-91F7-D7923F11CFD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127080" y="3908564"/>
              <a:ext cx="187206" cy="165493"/>
            </a:xfrm>
            <a:prstGeom prst="rect">
              <a:avLst/>
            </a:prstGeom>
          </p:spPr>
        </p:pic>
        <p:pic>
          <p:nvPicPr>
            <p:cNvPr id="99" name="Picture 98">
              <a:extLst>
                <a:ext uri="{FF2B5EF4-FFF2-40B4-BE49-F238E27FC236}">
                  <a16:creationId xmlns:a16="http://schemas.microsoft.com/office/drawing/2014/main" id="{00D3E94E-A145-EF41-8FE7-A47074C93F9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879524" y="4161707"/>
              <a:ext cx="187206" cy="165493"/>
            </a:xfrm>
            <a:prstGeom prst="rect">
              <a:avLst/>
            </a:prstGeom>
          </p:spPr>
        </p:pic>
        <p:pic>
          <p:nvPicPr>
            <p:cNvPr id="100" name="Picture 99">
              <a:extLst>
                <a:ext uri="{FF2B5EF4-FFF2-40B4-BE49-F238E27FC236}">
                  <a16:creationId xmlns:a16="http://schemas.microsoft.com/office/drawing/2014/main" id="{A6778482-3F99-EB4D-9931-2BFCD703EB4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430595" y="4073497"/>
              <a:ext cx="187206" cy="165493"/>
            </a:xfrm>
            <a:prstGeom prst="rect">
              <a:avLst/>
            </a:prstGeom>
          </p:spPr>
        </p:pic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AABB99DA-E7F3-8046-92BD-186F28FA1B11}"/>
                </a:ext>
              </a:extLst>
            </p:cNvPr>
            <p:cNvSpPr/>
            <p:nvPr/>
          </p:nvSpPr>
          <p:spPr>
            <a:xfrm>
              <a:off x="6526239" y="2966745"/>
              <a:ext cx="1673968" cy="1632193"/>
            </a:xfrm>
            <a:prstGeom prst="rect">
              <a:avLst/>
            </a:prstGeom>
            <a:noFill/>
            <a:ln w="603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2" name="Picture 101">
              <a:extLst>
                <a:ext uri="{FF2B5EF4-FFF2-40B4-BE49-F238E27FC236}">
                  <a16:creationId xmlns:a16="http://schemas.microsoft.com/office/drawing/2014/main" id="{294535D8-8A92-FC4B-8A55-0153230525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626748" y="3019454"/>
              <a:ext cx="634329" cy="321640"/>
            </a:xfrm>
            <a:prstGeom prst="rect">
              <a:avLst/>
            </a:prstGeom>
          </p:spPr>
        </p:pic>
        <p:pic>
          <p:nvPicPr>
            <p:cNvPr id="104" name="Picture 103">
              <a:extLst>
                <a:ext uri="{FF2B5EF4-FFF2-40B4-BE49-F238E27FC236}">
                  <a16:creationId xmlns:a16="http://schemas.microsoft.com/office/drawing/2014/main" id="{4F42E9A8-10BE-C74A-8728-AD07EFE10D4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361586" y="3102332"/>
              <a:ext cx="634329" cy="321640"/>
            </a:xfrm>
            <a:prstGeom prst="rect">
              <a:avLst/>
            </a:prstGeom>
          </p:spPr>
        </p:pic>
        <p:pic>
          <p:nvPicPr>
            <p:cNvPr id="106" name="Picture 105">
              <a:extLst>
                <a:ext uri="{FF2B5EF4-FFF2-40B4-BE49-F238E27FC236}">
                  <a16:creationId xmlns:a16="http://schemas.microsoft.com/office/drawing/2014/main" id="{2A9F39EA-02D3-DC4B-9DF7-A784604C878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122306" y="4177568"/>
              <a:ext cx="187206" cy="164932"/>
            </a:xfrm>
            <a:prstGeom prst="rect">
              <a:avLst/>
            </a:prstGeom>
          </p:spPr>
        </p:pic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86C8941D-EF5F-5D46-9CB2-2B392DAA0F5D}"/>
                </a:ext>
              </a:extLst>
            </p:cNvPr>
            <p:cNvSpPr txBox="1"/>
            <p:nvPr/>
          </p:nvSpPr>
          <p:spPr>
            <a:xfrm>
              <a:off x="7038569" y="4438117"/>
              <a:ext cx="79783" cy="1716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  <p:pic>
          <p:nvPicPr>
            <p:cNvPr id="108" name="Picture 107">
              <a:extLst>
                <a:ext uri="{FF2B5EF4-FFF2-40B4-BE49-F238E27FC236}">
                  <a16:creationId xmlns:a16="http://schemas.microsoft.com/office/drawing/2014/main" id="{63973640-2247-9241-B2CA-0EF45893C20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951057" y="3968332"/>
              <a:ext cx="187206" cy="164932"/>
            </a:xfrm>
            <a:prstGeom prst="rect">
              <a:avLst/>
            </a:prstGeom>
          </p:spPr>
        </p:pic>
        <p:pic>
          <p:nvPicPr>
            <p:cNvPr id="109" name="Picture 108">
              <a:extLst>
                <a:ext uri="{FF2B5EF4-FFF2-40B4-BE49-F238E27FC236}">
                  <a16:creationId xmlns:a16="http://schemas.microsoft.com/office/drawing/2014/main" id="{0386E291-C9F1-F140-846D-CA435E0A0BD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724553" y="4215506"/>
              <a:ext cx="187206" cy="164932"/>
            </a:xfrm>
            <a:prstGeom prst="rect">
              <a:avLst/>
            </a:prstGeom>
          </p:spPr>
        </p:pic>
        <p:pic>
          <p:nvPicPr>
            <p:cNvPr id="111" name="Picture 110">
              <a:extLst>
                <a:ext uri="{FF2B5EF4-FFF2-40B4-BE49-F238E27FC236}">
                  <a16:creationId xmlns:a16="http://schemas.microsoft.com/office/drawing/2014/main" id="{746F50F5-8DD0-F14F-A917-F06ADA6EC5A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753405" y="4211288"/>
              <a:ext cx="187206" cy="165493"/>
            </a:xfrm>
            <a:prstGeom prst="rect">
              <a:avLst/>
            </a:prstGeom>
          </p:spPr>
        </p:pic>
        <p:pic>
          <p:nvPicPr>
            <p:cNvPr id="112" name="Picture 111">
              <a:extLst>
                <a:ext uri="{FF2B5EF4-FFF2-40B4-BE49-F238E27FC236}">
                  <a16:creationId xmlns:a16="http://schemas.microsoft.com/office/drawing/2014/main" id="{5FE439E0-2198-1041-8983-BA0A33ECDA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137358" y="4698659"/>
              <a:ext cx="614913" cy="294320"/>
            </a:xfrm>
            <a:prstGeom prst="rect">
              <a:avLst/>
            </a:prstGeom>
          </p:spPr>
        </p:pic>
        <p:pic>
          <p:nvPicPr>
            <p:cNvPr id="113" name="Picture 4">
              <a:extLst>
                <a:ext uri="{FF2B5EF4-FFF2-40B4-BE49-F238E27FC236}">
                  <a16:creationId xmlns:a16="http://schemas.microsoft.com/office/drawing/2014/main" id="{5D41AF2A-6DA9-324A-8C0C-0D4D6ED496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/>
            <a:srcRect/>
            <a:stretch/>
          </p:blipFill>
          <p:spPr bwMode="auto">
            <a:xfrm>
              <a:off x="10231825" y="2952219"/>
              <a:ext cx="1743722" cy="17437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5" name="Picture 114">
              <a:extLst>
                <a:ext uri="{FF2B5EF4-FFF2-40B4-BE49-F238E27FC236}">
                  <a16:creationId xmlns:a16="http://schemas.microsoft.com/office/drawing/2014/main" id="{EA7B825A-67B9-AE49-ABAE-7DC3AFBF6E4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18530" y="3887559"/>
              <a:ext cx="187206" cy="165493"/>
            </a:xfrm>
            <a:prstGeom prst="rect">
              <a:avLst/>
            </a:prstGeom>
          </p:spPr>
        </p:pic>
        <p:pic>
          <p:nvPicPr>
            <p:cNvPr id="116" name="Picture 115">
              <a:extLst>
                <a:ext uri="{FF2B5EF4-FFF2-40B4-BE49-F238E27FC236}">
                  <a16:creationId xmlns:a16="http://schemas.microsoft.com/office/drawing/2014/main" id="{D2FD378F-BF7F-C242-8BA2-6D74AA4A2CE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732962" y="4178570"/>
              <a:ext cx="187206" cy="165493"/>
            </a:xfrm>
            <a:prstGeom prst="rect">
              <a:avLst/>
            </a:prstGeom>
          </p:spPr>
        </p:pic>
        <p:pic>
          <p:nvPicPr>
            <p:cNvPr id="117" name="Picture 116">
              <a:extLst>
                <a:ext uri="{FF2B5EF4-FFF2-40B4-BE49-F238E27FC236}">
                  <a16:creationId xmlns:a16="http://schemas.microsoft.com/office/drawing/2014/main" id="{7E6306AD-9832-D844-9C74-0CBCDC3688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511615" y="3466159"/>
              <a:ext cx="654765" cy="394780"/>
            </a:xfrm>
            <a:prstGeom prst="rect">
              <a:avLst/>
            </a:prstGeom>
          </p:spPr>
        </p:pic>
        <p:pic>
          <p:nvPicPr>
            <p:cNvPr id="118" name="Picture 117">
              <a:extLst>
                <a:ext uri="{FF2B5EF4-FFF2-40B4-BE49-F238E27FC236}">
                  <a16:creationId xmlns:a16="http://schemas.microsoft.com/office/drawing/2014/main" id="{752363CD-574F-5F46-BF6A-6F98D4651C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073599" y="3206442"/>
              <a:ext cx="654765" cy="3947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678356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83">
            <a:extLst>
              <a:ext uri="{FF2B5EF4-FFF2-40B4-BE49-F238E27FC236}">
                <a16:creationId xmlns:a16="http://schemas.microsoft.com/office/drawing/2014/main" id="{3DBD6285-8A1C-E74E-A4F6-A3D1CBF84E35}"/>
              </a:ext>
            </a:extLst>
          </p:cNvPr>
          <p:cNvSpPr txBox="1">
            <a:spLocks/>
          </p:cNvSpPr>
          <p:nvPr/>
        </p:nvSpPr>
        <p:spPr>
          <a:xfrm>
            <a:off x="838199" y="849895"/>
            <a:ext cx="1094449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800" dirty="0"/>
          </a:p>
        </p:txBody>
      </p:sp>
      <p:sp>
        <p:nvSpPr>
          <p:cNvPr id="52" name="Title 83">
            <a:extLst>
              <a:ext uri="{FF2B5EF4-FFF2-40B4-BE49-F238E27FC236}">
                <a16:creationId xmlns:a16="http://schemas.microsoft.com/office/drawing/2014/main" id="{6E545DF4-CF91-8642-9D37-5387E1800016}"/>
              </a:ext>
            </a:extLst>
          </p:cNvPr>
          <p:cNvSpPr txBox="1">
            <a:spLocks/>
          </p:cNvSpPr>
          <p:nvPr/>
        </p:nvSpPr>
        <p:spPr>
          <a:xfrm>
            <a:off x="990599" y="1002295"/>
            <a:ext cx="1094449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Shifting environmental conditions have transformed the rodent community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954FBC63-9F44-8D45-9A9A-86486BBC40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7143" y="2057400"/>
            <a:ext cx="731520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55874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83">
            <a:extLst>
              <a:ext uri="{FF2B5EF4-FFF2-40B4-BE49-F238E27FC236}">
                <a16:creationId xmlns:a16="http://schemas.microsoft.com/office/drawing/2014/main" id="{292085B3-FB3F-8D4B-AA1A-422FCB6F3A6F}"/>
              </a:ext>
            </a:extLst>
          </p:cNvPr>
          <p:cNvSpPr txBox="1">
            <a:spLocks/>
          </p:cNvSpPr>
          <p:nvPr/>
        </p:nvSpPr>
        <p:spPr>
          <a:xfrm>
            <a:off x="851262" y="2103437"/>
            <a:ext cx="1076479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How have these changes impacted energetic compensation?</a:t>
            </a:r>
          </a:p>
        </p:txBody>
      </p:sp>
    </p:spTree>
    <p:extLst>
      <p:ext uri="{BB962C8B-B14F-4D97-AF65-F5344CB8AC3E}">
        <p14:creationId xmlns:p14="http://schemas.microsoft.com/office/powerpoint/2010/main" val="33825466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83">
            <a:extLst>
              <a:ext uri="{FF2B5EF4-FFF2-40B4-BE49-F238E27FC236}">
                <a16:creationId xmlns:a16="http://schemas.microsoft.com/office/drawing/2014/main" id="{3DBD6285-8A1C-E74E-A4F6-A3D1CBF84E35}"/>
              </a:ext>
            </a:extLst>
          </p:cNvPr>
          <p:cNvSpPr txBox="1">
            <a:spLocks/>
          </p:cNvSpPr>
          <p:nvPr/>
        </p:nvSpPr>
        <p:spPr>
          <a:xfrm>
            <a:off x="838199" y="849895"/>
            <a:ext cx="1094449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800" dirty="0"/>
          </a:p>
        </p:txBody>
      </p:sp>
      <p:sp>
        <p:nvSpPr>
          <p:cNvPr id="52" name="Title 83">
            <a:extLst>
              <a:ext uri="{FF2B5EF4-FFF2-40B4-BE49-F238E27FC236}">
                <a16:creationId xmlns:a16="http://schemas.microsoft.com/office/drawing/2014/main" id="{6E545DF4-CF91-8642-9D37-5387E1800016}"/>
              </a:ext>
            </a:extLst>
          </p:cNvPr>
          <p:cNvSpPr txBox="1">
            <a:spLocks/>
          </p:cNvSpPr>
          <p:nvPr/>
        </p:nvSpPr>
        <p:spPr>
          <a:xfrm>
            <a:off x="990599" y="1002295"/>
            <a:ext cx="1094449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Other small granivores may now be compensating, in place of </a:t>
            </a:r>
            <a:r>
              <a:rPr lang="en-US" sz="2800" i="1" dirty="0"/>
              <a:t>C. </a:t>
            </a:r>
            <a:r>
              <a:rPr lang="en-US" sz="2800" i="1" dirty="0" err="1"/>
              <a:t>baileyi</a:t>
            </a:r>
            <a:endParaRPr lang="en-US" sz="2800" dirty="0"/>
          </a:p>
        </p:txBody>
      </p: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EFCE7E36-1453-C84B-A572-7ED8F0336B79}"/>
              </a:ext>
            </a:extLst>
          </p:cNvPr>
          <p:cNvGrpSpPr/>
          <p:nvPr/>
        </p:nvGrpSpPr>
        <p:grpSpPr>
          <a:xfrm>
            <a:off x="857572" y="2447728"/>
            <a:ext cx="11087351" cy="2824594"/>
            <a:chOff x="857572" y="2447728"/>
            <a:chExt cx="11087351" cy="2824594"/>
          </a:xfrm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7E2EDD31-A880-1D49-AB06-10499AC132E1}"/>
                </a:ext>
              </a:extLst>
            </p:cNvPr>
            <p:cNvGrpSpPr/>
            <p:nvPr/>
          </p:nvGrpSpPr>
          <p:grpSpPr>
            <a:xfrm>
              <a:off x="857572" y="2452754"/>
              <a:ext cx="5449308" cy="2816370"/>
              <a:chOff x="6526239" y="2275866"/>
              <a:chExt cx="5449308" cy="2816370"/>
            </a:xfrm>
          </p:grpSpPr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AAE0B447-2F04-9E46-89C2-93C1D4B091AD}"/>
                  </a:ext>
                </a:extLst>
              </p:cNvPr>
              <p:cNvSpPr txBox="1"/>
              <p:nvPr/>
            </p:nvSpPr>
            <p:spPr>
              <a:xfrm>
                <a:off x="8353948" y="2275866"/>
                <a:ext cx="192071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1996 - 2010</a:t>
                </a:r>
              </a:p>
            </p:txBody>
          </p:sp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5A4921C1-A96C-A342-A06C-C4DD35EA1866}"/>
                  </a:ext>
                </a:extLst>
              </p:cNvPr>
              <p:cNvSpPr/>
              <p:nvPr/>
            </p:nvSpPr>
            <p:spPr>
              <a:xfrm>
                <a:off x="8419637" y="2977594"/>
                <a:ext cx="1573458" cy="1632193"/>
              </a:xfrm>
              <a:prstGeom prst="rect">
                <a:avLst/>
              </a:prstGeom>
              <a:noFill/>
              <a:ln w="6032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69" name="Picture 68">
                <a:extLst>
                  <a:ext uri="{FF2B5EF4-FFF2-40B4-BE49-F238E27FC236}">
                    <a16:creationId xmlns:a16="http://schemas.microsoft.com/office/drawing/2014/main" id="{71719A25-8905-BA46-BEF8-98C9771AD7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960147" y="4750291"/>
                <a:ext cx="614913" cy="294320"/>
              </a:xfrm>
              <a:prstGeom prst="rect">
                <a:avLst/>
              </a:prstGeom>
            </p:spPr>
          </p:pic>
          <p:sp>
            <p:nvSpPr>
              <p:cNvPr id="70" name="&quot;No&quot; Symbol 69">
                <a:extLst>
                  <a:ext uri="{FF2B5EF4-FFF2-40B4-BE49-F238E27FC236}">
                    <a16:creationId xmlns:a16="http://schemas.microsoft.com/office/drawing/2014/main" id="{08C92845-9147-C044-A9D1-6694224A07BC}"/>
                  </a:ext>
                </a:extLst>
              </p:cNvPr>
              <p:cNvSpPr/>
              <p:nvPr/>
            </p:nvSpPr>
            <p:spPr>
              <a:xfrm>
                <a:off x="8960146" y="4695941"/>
                <a:ext cx="412469" cy="396295"/>
              </a:xfrm>
              <a:prstGeom prst="noSmoking">
                <a:avLst>
                  <a:gd name="adj" fmla="val 9331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77F5B46-350A-E440-AF59-63619126594C}"/>
                  </a:ext>
                </a:extLst>
              </p:cNvPr>
              <p:cNvSpPr txBox="1"/>
              <p:nvPr/>
            </p:nvSpPr>
            <p:spPr>
              <a:xfrm>
                <a:off x="9100750" y="4006900"/>
                <a:ext cx="79783" cy="1716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US" dirty="0"/>
              </a:p>
            </p:txBody>
          </p:sp>
          <p:pic>
            <p:nvPicPr>
              <p:cNvPr id="72" name="Picture 71">
                <a:extLst>
                  <a:ext uri="{FF2B5EF4-FFF2-40B4-BE49-F238E27FC236}">
                    <a16:creationId xmlns:a16="http://schemas.microsoft.com/office/drawing/2014/main" id="{8F0B970A-093E-7C40-AE79-AA49DD26D4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9127080" y="3908564"/>
                <a:ext cx="187206" cy="165493"/>
              </a:xfrm>
              <a:prstGeom prst="rect">
                <a:avLst/>
              </a:prstGeom>
            </p:spPr>
          </p:pic>
          <p:pic>
            <p:nvPicPr>
              <p:cNvPr id="73" name="Picture 72">
                <a:extLst>
                  <a:ext uri="{FF2B5EF4-FFF2-40B4-BE49-F238E27FC236}">
                    <a16:creationId xmlns:a16="http://schemas.microsoft.com/office/drawing/2014/main" id="{38ED6CFC-FAA3-E94E-BDAE-BEB2A7BA92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879524" y="4161707"/>
                <a:ext cx="187206" cy="165493"/>
              </a:xfrm>
              <a:prstGeom prst="rect">
                <a:avLst/>
              </a:prstGeom>
            </p:spPr>
          </p:pic>
          <p:pic>
            <p:nvPicPr>
              <p:cNvPr id="74" name="Picture 73">
                <a:extLst>
                  <a:ext uri="{FF2B5EF4-FFF2-40B4-BE49-F238E27FC236}">
                    <a16:creationId xmlns:a16="http://schemas.microsoft.com/office/drawing/2014/main" id="{9B9B60A3-578A-A446-9EB5-E86EDB7A5F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9430595" y="4073497"/>
                <a:ext cx="187206" cy="165493"/>
              </a:xfrm>
              <a:prstGeom prst="rect">
                <a:avLst/>
              </a:prstGeom>
            </p:spPr>
          </p:pic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4D8BAE02-E746-BE49-9317-33FDAC0D7D5C}"/>
                  </a:ext>
                </a:extLst>
              </p:cNvPr>
              <p:cNvSpPr/>
              <p:nvPr/>
            </p:nvSpPr>
            <p:spPr>
              <a:xfrm>
                <a:off x="6526239" y="2966745"/>
                <a:ext cx="1673968" cy="1632193"/>
              </a:xfrm>
              <a:prstGeom prst="rect">
                <a:avLst/>
              </a:prstGeom>
              <a:noFill/>
              <a:ln w="6032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76" name="Picture 75">
                <a:extLst>
                  <a:ext uri="{FF2B5EF4-FFF2-40B4-BE49-F238E27FC236}">
                    <a16:creationId xmlns:a16="http://schemas.microsoft.com/office/drawing/2014/main" id="{F0EF98E1-15BF-694D-852E-877C366666B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626748" y="3019454"/>
                <a:ext cx="634329" cy="321640"/>
              </a:xfrm>
              <a:prstGeom prst="rect">
                <a:avLst/>
              </a:prstGeom>
            </p:spPr>
          </p:pic>
          <p:pic>
            <p:nvPicPr>
              <p:cNvPr id="77" name="Picture 76">
                <a:extLst>
                  <a:ext uri="{FF2B5EF4-FFF2-40B4-BE49-F238E27FC236}">
                    <a16:creationId xmlns:a16="http://schemas.microsoft.com/office/drawing/2014/main" id="{FA414F4C-B979-9641-81E4-34D91A462E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361586" y="3102332"/>
                <a:ext cx="634329" cy="321640"/>
              </a:xfrm>
              <a:prstGeom prst="rect">
                <a:avLst/>
              </a:prstGeom>
            </p:spPr>
          </p:pic>
          <p:pic>
            <p:nvPicPr>
              <p:cNvPr id="78" name="Picture 77">
                <a:extLst>
                  <a:ext uri="{FF2B5EF4-FFF2-40B4-BE49-F238E27FC236}">
                    <a16:creationId xmlns:a16="http://schemas.microsoft.com/office/drawing/2014/main" id="{4E53C1BE-1EDE-DB46-9782-EDB8BC4A2E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122306" y="4177568"/>
                <a:ext cx="187206" cy="164932"/>
              </a:xfrm>
              <a:prstGeom prst="rect">
                <a:avLst/>
              </a:prstGeom>
            </p:spPr>
          </p:pic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D5FD1A6D-57EF-1C43-BEDC-2EF16A6CA36F}"/>
                  </a:ext>
                </a:extLst>
              </p:cNvPr>
              <p:cNvSpPr txBox="1"/>
              <p:nvPr/>
            </p:nvSpPr>
            <p:spPr>
              <a:xfrm>
                <a:off x="7038569" y="4438117"/>
                <a:ext cx="79783" cy="1716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US" dirty="0"/>
              </a:p>
            </p:txBody>
          </p:sp>
          <p:pic>
            <p:nvPicPr>
              <p:cNvPr id="80" name="Picture 79">
                <a:extLst>
                  <a:ext uri="{FF2B5EF4-FFF2-40B4-BE49-F238E27FC236}">
                    <a16:creationId xmlns:a16="http://schemas.microsoft.com/office/drawing/2014/main" id="{3ACE2DD2-4C6A-DB47-98A4-4BF2624B64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951057" y="3968332"/>
                <a:ext cx="187206" cy="164932"/>
              </a:xfrm>
              <a:prstGeom prst="rect">
                <a:avLst/>
              </a:prstGeom>
            </p:spPr>
          </p:pic>
          <p:pic>
            <p:nvPicPr>
              <p:cNvPr id="81" name="Picture 80">
                <a:extLst>
                  <a:ext uri="{FF2B5EF4-FFF2-40B4-BE49-F238E27FC236}">
                    <a16:creationId xmlns:a16="http://schemas.microsoft.com/office/drawing/2014/main" id="{DA836E59-F776-DE4D-B86F-6D8B3BBB03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724553" y="4215506"/>
                <a:ext cx="187206" cy="164932"/>
              </a:xfrm>
              <a:prstGeom prst="rect">
                <a:avLst/>
              </a:prstGeom>
            </p:spPr>
          </p:pic>
          <p:pic>
            <p:nvPicPr>
              <p:cNvPr id="82" name="Picture 81">
                <a:extLst>
                  <a:ext uri="{FF2B5EF4-FFF2-40B4-BE49-F238E27FC236}">
                    <a16:creationId xmlns:a16="http://schemas.microsoft.com/office/drawing/2014/main" id="{27C775DB-A10A-D241-8FB0-1AFAB436D1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9753405" y="4211288"/>
                <a:ext cx="187206" cy="165493"/>
              </a:xfrm>
              <a:prstGeom prst="rect">
                <a:avLst/>
              </a:prstGeom>
            </p:spPr>
          </p:pic>
          <p:pic>
            <p:nvPicPr>
              <p:cNvPr id="83" name="Picture 82">
                <a:extLst>
                  <a:ext uri="{FF2B5EF4-FFF2-40B4-BE49-F238E27FC236}">
                    <a16:creationId xmlns:a16="http://schemas.microsoft.com/office/drawing/2014/main" id="{7FA90AB2-E774-3847-8E5B-A34E0B0217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137358" y="4698659"/>
                <a:ext cx="614913" cy="294320"/>
              </a:xfrm>
              <a:prstGeom prst="rect">
                <a:avLst/>
              </a:prstGeom>
            </p:spPr>
          </p:pic>
          <p:pic>
            <p:nvPicPr>
              <p:cNvPr id="84" name="Picture 4">
                <a:extLst>
                  <a:ext uri="{FF2B5EF4-FFF2-40B4-BE49-F238E27FC236}">
                    <a16:creationId xmlns:a16="http://schemas.microsoft.com/office/drawing/2014/main" id="{7F168E4C-0FEA-FB4D-90D0-0CB4BAAC208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/>
              <a:srcRect/>
              <a:stretch/>
            </p:blipFill>
            <p:spPr bwMode="auto">
              <a:xfrm>
                <a:off x="10231825" y="2952219"/>
                <a:ext cx="1743722" cy="1743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5" name="Picture 84">
                <a:extLst>
                  <a:ext uri="{FF2B5EF4-FFF2-40B4-BE49-F238E27FC236}">
                    <a16:creationId xmlns:a16="http://schemas.microsoft.com/office/drawing/2014/main" id="{051C0638-AE2F-6F4E-94B4-A284C00C28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418530" y="3887559"/>
                <a:ext cx="187206" cy="165493"/>
              </a:xfrm>
              <a:prstGeom prst="rect">
                <a:avLst/>
              </a:prstGeom>
            </p:spPr>
          </p:pic>
          <p:pic>
            <p:nvPicPr>
              <p:cNvPr id="86" name="Picture 85">
                <a:extLst>
                  <a:ext uri="{FF2B5EF4-FFF2-40B4-BE49-F238E27FC236}">
                    <a16:creationId xmlns:a16="http://schemas.microsoft.com/office/drawing/2014/main" id="{C590E1F4-87FC-8047-B05A-F516CE9E8D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732962" y="4178570"/>
                <a:ext cx="187206" cy="165493"/>
              </a:xfrm>
              <a:prstGeom prst="rect">
                <a:avLst/>
              </a:prstGeom>
            </p:spPr>
          </p:pic>
          <p:pic>
            <p:nvPicPr>
              <p:cNvPr id="87" name="Picture 86">
                <a:extLst>
                  <a:ext uri="{FF2B5EF4-FFF2-40B4-BE49-F238E27FC236}">
                    <a16:creationId xmlns:a16="http://schemas.microsoft.com/office/drawing/2014/main" id="{EAB1D000-E37E-A94E-8F1E-AD71F50126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511615" y="3466159"/>
                <a:ext cx="654765" cy="394780"/>
              </a:xfrm>
              <a:prstGeom prst="rect">
                <a:avLst/>
              </a:prstGeom>
            </p:spPr>
          </p:pic>
          <p:pic>
            <p:nvPicPr>
              <p:cNvPr id="88" name="Picture 87">
                <a:extLst>
                  <a:ext uri="{FF2B5EF4-FFF2-40B4-BE49-F238E27FC236}">
                    <a16:creationId xmlns:a16="http://schemas.microsoft.com/office/drawing/2014/main" id="{5B81F2E9-0C68-6640-9044-C6E539716C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9073599" y="3206442"/>
                <a:ext cx="654765" cy="394780"/>
              </a:xfrm>
              <a:prstGeom prst="rect">
                <a:avLst/>
              </a:prstGeom>
            </p:spPr>
          </p:pic>
        </p:grp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99600DA3-CB33-0840-B575-F64C4B8BBBEA}"/>
                </a:ext>
              </a:extLst>
            </p:cNvPr>
            <p:cNvSpPr txBox="1"/>
            <p:nvPr/>
          </p:nvSpPr>
          <p:spPr>
            <a:xfrm>
              <a:off x="7465146" y="2447728"/>
              <a:ext cx="369357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Hypothetical 2010-2020</a:t>
              </a:r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78B453D3-1336-7C41-8721-4F513CA6267E}"/>
                </a:ext>
              </a:extLst>
            </p:cNvPr>
            <p:cNvSpPr/>
            <p:nvPr/>
          </p:nvSpPr>
          <p:spPr>
            <a:xfrm>
              <a:off x="8389013" y="3157680"/>
              <a:ext cx="1573458" cy="1632193"/>
            </a:xfrm>
            <a:prstGeom prst="rect">
              <a:avLst/>
            </a:prstGeom>
            <a:noFill/>
            <a:ln w="603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2" name="Picture 91">
              <a:extLst>
                <a:ext uri="{FF2B5EF4-FFF2-40B4-BE49-F238E27FC236}">
                  <a16:creationId xmlns:a16="http://schemas.microsoft.com/office/drawing/2014/main" id="{1E576763-E4F9-1249-B90D-94C27B12D1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929523" y="4930377"/>
              <a:ext cx="614913" cy="294320"/>
            </a:xfrm>
            <a:prstGeom prst="rect">
              <a:avLst/>
            </a:prstGeom>
          </p:spPr>
        </p:pic>
        <p:sp>
          <p:nvSpPr>
            <p:cNvPr id="93" name="&quot;No&quot; Symbol 92">
              <a:extLst>
                <a:ext uri="{FF2B5EF4-FFF2-40B4-BE49-F238E27FC236}">
                  <a16:creationId xmlns:a16="http://schemas.microsoft.com/office/drawing/2014/main" id="{D1305402-805B-0740-AD77-325E03BB384D}"/>
                </a:ext>
              </a:extLst>
            </p:cNvPr>
            <p:cNvSpPr/>
            <p:nvPr/>
          </p:nvSpPr>
          <p:spPr>
            <a:xfrm>
              <a:off x="8929522" y="4876027"/>
              <a:ext cx="412469" cy="396295"/>
            </a:xfrm>
            <a:prstGeom prst="noSmoking">
              <a:avLst>
                <a:gd name="adj" fmla="val 933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6DE644C2-8772-3742-A574-E84B13C1F084}"/>
                </a:ext>
              </a:extLst>
            </p:cNvPr>
            <p:cNvSpPr txBox="1"/>
            <p:nvPr/>
          </p:nvSpPr>
          <p:spPr>
            <a:xfrm>
              <a:off x="9070126" y="4186986"/>
              <a:ext cx="79783" cy="1716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  <p:pic>
          <p:nvPicPr>
            <p:cNvPr id="95" name="Picture 94">
              <a:extLst>
                <a:ext uri="{FF2B5EF4-FFF2-40B4-BE49-F238E27FC236}">
                  <a16:creationId xmlns:a16="http://schemas.microsoft.com/office/drawing/2014/main" id="{473824F2-6284-D249-92E9-3622371AD3A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096456" y="4088650"/>
              <a:ext cx="187206" cy="165493"/>
            </a:xfrm>
            <a:prstGeom prst="rect">
              <a:avLst/>
            </a:prstGeom>
          </p:spPr>
        </p:pic>
        <p:pic>
          <p:nvPicPr>
            <p:cNvPr id="96" name="Picture 95">
              <a:extLst>
                <a:ext uri="{FF2B5EF4-FFF2-40B4-BE49-F238E27FC236}">
                  <a16:creationId xmlns:a16="http://schemas.microsoft.com/office/drawing/2014/main" id="{ED174F8D-D94A-DA4E-9ECD-84A51887D8A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848900" y="4341793"/>
              <a:ext cx="187206" cy="165493"/>
            </a:xfrm>
            <a:prstGeom prst="rect">
              <a:avLst/>
            </a:prstGeom>
          </p:spPr>
        </p:pic>
        <p:pic>
          <p:nvPicPr>
            <p:cNvPr id="97" name="Picture 96">
              <a:extLst>
                <a:ext uri="{FF2B5EF4-FFF2-40B4-BE49-F238E27FC236}">
                  <a16:creationId xmlns:a16="http://schemas.microsoft.com/office/drawing/2014/main" id="{3F195BD2-D2AC-5A4C-9ECA-E50889F9D79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399971" y="4253583"/>
              <a:ext cx="187206" cy="165493"/>
            </a:xfrm>
            <a:prstGeom prst="rect">
              <a:avLst/>
            </a:prstGeom>
          </p:spPr>
        </p:pic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E69A10E9-1EBB-444E-9C54-DF5690DF59F4}"/>
                </a:ext>
              </a:extLst>
            </p:cNvPr>
            <p:cNvSpPr/>
            <p:nvPr/>
          </p:nvSpPr>
          <p:spPr>
            <a:xfrm>
              <a:off x="6495615" y="3146831"/>
              <a:ext cx="1673968" cy="1632193"/>
            </a:xfrm>
            <a:prstGeom prst="rect">
              <a:avLst/>
            </a:prstGeom>
            <a:noFill/>
            <a:ln w="603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9" name="Picture 98">
              <a:extLst>
                <a:ext uri="{FF2B5EF4-FFF2-40B4-BE49-F238E27FC236}">
                  <a16:creationId xmlns:a16="http://schemas.microsoft.com/office/drawing/2014/main" id="{D90A2B25-5FA3-A947-920E-A461D8A5FAD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596124" y="3199540"/>
              <a:ext cx="634329" cy="321640"/>
            </a:xfrm>
            <a:prstGeom prst="rect">
              <a:avLst/>
            </a:prstGeom>
          </p:spPr>
        </p:pic>
        <p:pic>
          <p:nvPicPr>
            <p:cNvPr id="100" name="Picture 99">
              <a:extLst>
                <a:ext uri="{FF2B5EF4-FFF2-40B4-BE49-F238E27FC236}">
                  <a16:creationId xmlns:a16="http://schemas.microsoft.com/office/drawing/2014/main" id="{5E208122-C8D1-FF46-9CDC-7205121251A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330962" y="3282418"/>
              <a:ext cx="634329" cy="321640"/>
            </a:xfrm>
            <a:prstGeom prst="rect">
              <a:avLst/>
            </a:prstGeom>
          </p:spPr>
        </p:pic>
        <p:pic>
          <p:nvPicPr>
            <p:cNvPr id="101" name="Picture 100">
              <a:extLst>
                <a:ext uri="{FF2B5EF4-FFF2-40B4-BE49-F238E27FC236}">
                  <a16:creationId xmlns:a16="http://schemas.microsoft.com/office/drawing/2014/main" id="{8408E5CA-E767-A345-BC4F-F68236C4BE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91682" y="4357654"/>
              <a:ext cx="187206" cy="164932"/>
            </a:xfrm>
            <a:prstGeom prst="rect">
              <a:avLst/>
            </a:prstGeom>
          </p:spPr>
        </p:pic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DA4AFAC4-68B5-BC48-93E3-FC40BA4E5BEB}"/>
                </a:ext>
              </a:extLst>
            </p:cNvPr>
            <p:cNvSpPr txBox="1"/>
            <p:nvPr/>
          </p:nvSpPr>
          <p:spPr>
            <a:xfrm>
              <a:off x="7007945" y="4618203"/>
              <a:ext cx="79783" cy="1716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  <p:pic>
          <p:nvPicPr>
            <p:cNvPr id="103" name="Picture 102">
              <a:extLst>
                <a:ext uri="{FF2B5EF4-FFF2-40B4-BE49-F238E27FC236}">
                  <a16:creationId xmlns:a16="http://schemas.microsoft.com/office/drawing/2014/main" id="{7ADC3612-34A8-1B40-9AAC-F3A3398A2C4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920433" y="4148418"/>
              <a:ext cx="187206" cy="164932"/>
            </a:xfrm>
            <a:prstGeom prst="rect">
              <a:avLst/>
            </a:prstGeom>
          </p:spPr>
        </p:pic>
        <p:pic>
          <p:nvPicPr>
            <p:cNvPr id="104" name="Picture 103">
              <a:extLst>
                <a:ext uri="{FF2B5EF4-FFF2-40B4-BE49-F238E27FC236}">
                  <a16:creationId xmlns:a16="http://schemas.microsoft.com/office/drawing/2014/main" id="{00616FB8-270A-2E4B-9D55-434B3D6AC4E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693929" y="4395592"/>
              <a:ext cx="187206" cy="164932"/>
            </a:xfrm>
            <a:prstGeom prst="rect">
              <a:avLst/>
            </a:prstGeom>
          </p:spPr>
        </p:pic>
        <p:pic>
          <p:nvPicPr>
            <p:cNvPr id="105" name="Picture 104">
              <a:extLst>
                <a:ext uri="{FF2B5EF4-FFF2-40B4-BE49-F238E27FC236}">
                  <a16:creationId xmlns:a16="http://schemas.microsoft.com/office/drawing/2014/main" id="{5743A2FB-AB45-C949-8480-4B609F9F9B3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722781" y="4391374"/>
              <a:ext cx="187206" cy="165493"/>
            </a:xfrm>
            <a:prstGeom prst="rect">
              <a:avLst/>
            </a:prstGeom>
          </p:spPr>
        </p:pic>
        <p:pic>
          <p:nvPicPr>
            <p:cNvPr id="106" name="Picture 105">
              <a:extLst>
                <a:ext uri="{FF2B5EF4-FFF2-40B4-BE49-F238E27FC236}">
                  <a16:creationId xmlns:a16="http://schemas.microsoft.com/office/drawing/2014/main" id="{FE231822-1FA8-BF4E-ABC9-351AB2A722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106734" y="4878745"/>
              <a:ext cx="614913" cy="294320"/>
            </a:xfrm>
            <a:prstGeom prst="rect">
              <a:avLst/>
            </a:prstGeom>
          </p:spPr>
        </p:pic>
        <p:pic>
          <p:nvPicPr>
            <p:cNvPr id="107" name="Picture 4">
              <a:extLst>
                <a:ext uri="{FF2B5EF4-FFF2-40B4-BE49-F238E27FC236}">
                  <a16:creationId xmlns:a16="http://schemas.microsoft.com/office/drawing/2014/main" id="{0545E5E7-72A0-2541-85E2-3FBE9E8889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/>
            <a:srcRect/>
            <a:stretch/>
          </p:blipFill>
          <p:spPr bwMode="auto">
            <a:xfrm>
              <a:off x="10201201" y="3132305"/>
              <a:ext cx="1743722" cy="17437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8" name="Picture 107">
              <a:extLst>
                <a:ext uri="{FF2B5EF4-FFF2-40B4-BE49-F238E27FC236}">
                  <a16:creationId xmlns:a16="http://schemas.microsoft.com/office/drawing/2014/main" id="{73BDFA27-0C17-F64D-9FBA-A931CC9C19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387906" y="4067645"/>
              <a:ext cx="187206" cy="165493"/>
            </a:xfrm>
            <a:prstGeom prst="rect">
              <a:avLst/>
            </a:prstGeom>
          </p:spPr>
        </p:pic>
        <p:pic>
          <p:nvPicPr>
            <p:cNvPr id="109" name="Picture 108">
              <a:extLst>
                <a:ext uri="{FF2B5EF4-FFF2-40B4-BE49-F238E27FC236}">
                  <a16:creationId xmlns:a16="http://schemas.microsoft.com/office/drawing/2014/main" id="{7B3BEDAE-F77C-D344-9AE8-A5661D9209F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702338" y="4358656"/>
              <a:ext cx="187206" cy="165493"/>
            </a:xfrm>
            <a:prstGeom prst="rect">
              <a:avLst/>
            </a:prstGeom>
          </p:spPr>
        </p:pic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1FA46606-9D3B-9B41-B542-C7959CB24A14}"/>
                </a:ext>
              </a:extLst>
            </p:cNvPr>
            <p:cNvSpPr txBox="1"/>
            <p:nvPr/>
          </p:nvSpPr>
          <p:spPr>
            <a:xfrm>
              <a:off x="9475694" y="3944471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  <p:pic>
          <p:nvPicPr>
            <p:cNvPr id="114" name="Picture 113">
              <a:extLst>
                <a:ext uri="{FF2B5EF4-FFF2-40B4-BE49-F238E27FC236}">
                  <a16:creationId xmlns:a16="http://schemas.microsoft.com/office/drawing/2014/main" id="{20911C54-0971-C149-B4BE-33673CDFF5B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767302" y="4088838"/>
              <a:ext cx="182742" cy="161547"/>
            </a:xfrm>
            <a:prstGeom prst="rect">
              <a:avLst/>
            </a:prstGeom>
          </p:spPr>
        </p:pic>
        <p:pic>
          <p:nvPicPr>
            <p:cNvPr id="115" name="Picture 114">
              <a:extLst>
                <a:ext uri="{FF2B5EF4-FFF2-40B4-BE49-F238E27FC236}">
                  <a16:creationId xmlns:a16="http://schemas.microsoft.com/office/drawing/2014/main" id="{CD6AFB27-CAA8-EC4A-A303-FA840ABEB0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477278" y="3888220"/>
              <a:ext cx="187206" cy="165493"/>
            </a:xfrm>
            <a:prstGeom prst="rect">
              <a:avLst/>
            </a:prstGeom>
          </p:spPr>
        </p:pic>
        <p:pic>
          <p:nvPicPr>
            <p:cNvPr id="116" name="Picture 115">
              <a:extLst>
                <a:ext uri="{FF2B5EF4-FFF2-40B4-BE49-F238E27FC236}">
                  <a16:creationId xmlns:a16="http://schemas.microsoft.com/office/drawing/2014/main" id="{C0CB9E00-DD6F-ED48-866A-0245D33854D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135756" y="3840437"/>
              <a:ext cx="187206" cy="165493"/>
            </a:xfrm>
            <a:prstGeom prst="rect">
              <a:avLst/>
            </a:prstGeom>
          </p:spPr>
        </p:pic>
        <p:pic>
          <p:nvPicPr>
            <p:cNvPr id="117" name="Picture 116">
              <a:extLst>
                <a:ext uri="{FF2B5EF4-FFF2-40B4-BE49-F238E27FC236}">
                  <a16:creationId xmlns:a16="http://schemas.microsoft.com/office/drawing/2014/main" id="{7633906E-1619-6349-9D6D-366621EA045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803423" y="3794236"/>
              <a:ext cx="187206" cy="165493"/>
            </a:xfrm>
            <a:prstGeom prst="rect">
              <a:avLst/>
            </a:prstGeom>
          </p:spPr>
        </p:pic>
        <p:pic>
          <p:nvPicPr>
            <p:cNvPr id="118" name="Picture 117">
              <a:extLst>
                <a:ext uri="{FF2B5EF4-FFF2-40B4-BE49-F238E27FC236}">
                  <a16:creationId xmlns:a16="http://schemas.microsoft.com/office/drawing/2014/main" id="{D1E996D5-2B4E-E64A-9A37-E826BEDD41F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383675" y="3597680"/>
              <a:ext cx="187206" cy="165493"/>
            </a:xfrm>
            <a:prstGeom prst="rect">
              <a:avLst/>
            </a:prstGeom>
          </p:spPr>
        </p:pic>
        <p:pic>
          <p:nvPicPr>
            <p:cNvPr id="119" name="Picture 118">
              <a:extLst>
                <a:ext uri="{FF2B5EF4-FFF2-40B4-BE49-F238E27FC236}">
                  <a16:creationId xmlns:a16="http://schemas.microsoft.com/office/drawing/2014/main" id="{CEF2B3AE-2D7B-7A4B-A6F6-D1DD412573E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096456" y="3580720"/>
              <a:ext cx="187206" cy="165493"/>
            </a:xfrm>
            <a:prstGeom prst="rect">
              <a:avLst/>
            </a:prstGeom>
          </p:spPr>
        </p:pic>
        <p:pic>
          <p:nvPicPr>
            <p:cNvPr id="120" name="Picture 119">
              <a:extLst>
                <a:ext uri="{FF2B5EF4-FFF2-40B4-BE49-F238E27FC236}">
                  <a16:creationId xmlns:a16="http://schemas.microsoft.com/office/drawing/2014/main" id="{C4C63B02-59F2-764E-9BB1-25B75249EF4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687119" y="3428902"/>
              <a:ext cx="187206" cy="165493"/>
            </a:xfrm>
            <a:prstGeom prst="rect">
              <a:avLst/>
            </a:prstGeom>
          </p:spPr>
        </p:pic>
        <p:pic>
          <p:nvPicPr>
            <p:cNvPr id="121" name="Picture 120">
              <a:extLst>
                <a:ext uri="{FF2B5EF4-FFF2-40B4-BE49-F238E27FC236}">
                  <a16:creationId xmlns:a16="http://schemas.microsoft.com/office/drawing/2014/main" id="{A28B9272-76C8-E149-BB1B-D4F0602782A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356096" y="3336201"/>
              <a:ext cx="187206" cy="165493"/>
            </a:xfrm>
            <a:prstGeom prst="rect">
              <a:avLst/>
            </a:prstGeom>
          </p:spPr>
        </p:pic>
        <p:pic>
          <p:nvPicPr>
            <p:cNvPr id="122" name="Picture 121">
              <a:extLst>
                <a:ext uri="{FF2B5EF4-FFF2-40B4-BE49-F238E27FC236}">
                  <a16:creationId xmlns:a16="http://schemas.microsoft.com/office/drawing/2014/main" id="{8AFD8CA8-D456-124B-B3E6-7FA53B3C069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149909" y="4387005"/>
              <a:ext cx="187206" cy="1654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278098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83">
            <a:extLst>
              <a:ext uri="{FF2B5EF4-FFF2-40B4-BE49-F238E27FC236}">
                <a16:creationId xmlns:a16="http://schemas.microsoft.com/office/drawing/2014/main" id="{3DBD6285-8A1C-E74E-A4F6-A3D1CBF84E35}"/>
              </a:ext>
            </a:extLst>
          </p:cNvPr>
          <p:cNvSpPr txBox="1">
            <a:spLocks/>
          </p:cNvSpPr>
          <p:nvPr/>
        </p:nvSpPr>
        <p:spPr>
          <a:xfrm>
            <a:off x="838199" y="849895"/>
            <a:ext cx="1094449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800" dirty="0"/>
          </a:p>
        </p:txBody>
      </p:sp>
      <p:sp>
        <p:nvSpPr>
          <p:cNvPr id="52" name="Title 83">
            <a:extLst>
              <a:ext uri="{FF2B5EF4-FFF2-40B4-BE49-F238E27FC236}">
                <a16:creationId xmlns:a16="http://schemas.microsoft.com/office/drawing/2014/main" id="{6E545DF4-CF91-8642-9D37-5387E1800016}"/>
              </a:ext>
            </a:extLst>
          </p:cNvPr>
          <p:cNvSpPr txBox="1">
            <a:spLocks/>
          </p:cNvSpPr>
          <p:nvPr/>
        </p:nvSpPr>
        <p:spPr>
          <a:xfrm>
            <a:off x="990599" y="1002295"/>
            <a:ext cx="1094449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Or, compensation may have broken down.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E1998CDD-9C17-574E-8EB9-D3D5D71EC95F}"/>
              </a:ext>
            </a:extLst>
          </p:cNvPr>
          <p:cNvGrpSpPr/>
          <p:nvPr/>
        </p:nvGrpSpPr>
        <p:grpSpPr>
          <a:xfrm>
            <a:off x="857572" y="2452754"/>
            <a:ext cx="5449308" cy="2816370"/>
            <a:chOff x="6526239" y="2275866"/>
            <a:chExt cx="5449308" cy="2816370"/>
          </a:xfrm>
        </p:grpSpPr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E08A8A64-574C-7A47-B5F7-6F865F9064DD}"/>
                </a:ext>
              </a:extLst>
            </p:cNvPr>
            <p:cNvSpPr txBox="1"/>
            <p:nvPr/>
          </p:nvSpPr>
          <p:spPr>
            <a:xfrm>
              <a:off x="8353948" y="2275866"/>
              <a:ext cx="192071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1996 - 2010</a:t>
              </a:r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422B539E-1BB5-9645-9B67-6AFCB8195067}"/>
                </a:ext>
              </a:extLst>
            </p:cNvPr>
            <p:cNvSpPr/>
            <p:nvPr/>
          </p:nvSpPr>
          <p:spPr>
            <a:xfrm>
              <a:off x="8419637" y="2977594"/>
              <a:ext cx="1573458" cy="1632193"/>
            </a:xfrm>
            <a:prstGeom prst="rect">
              <a:avLst/>
            </a:prstGeom>
            <a:noFill/>
            <a:ln w="603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7" name="Picture 86">
              <a:extLst>
                <a:ext uri="{FF2B5EF4-FFF2-40B4-BE49-F238E27FC236}">
                  <a16:creationId xmlns:a16="http://schemas.microsoft.com/office/drawing/2014/main" id="{60D444A0-60EE-2E4A-8632-F3A62C003F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960147" y="4750291"/>
              <a:ext cx="614913" cy="294320"/>
            </a:xfrm>
            <a:prstGeom prst="rect">
              <a:avLst/>
            </a:prstGeom>
          </p:spPr>
        </p:pic>
        <p:sp>
          <p:nvSpPr>
            <p:cNvPr id="88" name="&quot;No&quot; Symbol 87">
              <a:extLst>
                <a:ext uri="{FF2B5EF4-FFF2-40B4-BE49-F238E27FC236}">
                  <a16:creationId xmlns:a16="http://schemas.microsoft.com/office/drawing/2014/main" id="{8F9318C1-B1A4-A349-94B4-9A57E4BC1B5B}"/>
                </a:ext>
              </a:extLst>
            </p:cNvPr>
            <p:cNvSpPr/>
            <p:nvPr/>
          </p:nvSpPr>
          <p:spPr>
            <a:xfrm>
              <a:off x="8960146" y="4695941"/>
              <a:ext cx="412469" cy="396295"/>
            </a:xfrm>
            <a:prstGeom prst="noSmoking">
              <a:avLst>
                <a:gd name="adj" fmla="val 933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3DFD8E91-F356-9D4E-A5BB-DD95715CEA34}"/>
                </a:ext>
              </a:extLst>
            </p:cNvPr>
            <p:cNvSpPr txBox="1"/>
            <p:nvPr/>
          </p:nvSpPr>
          <p:spPr>
            <a:xfrm>
              <a:off x="9100750" y="4006900"/>
              <a:ext cx="79783" cy="1716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  <p:pic>
          <p:nvPicPr>
            <p:cNvPr id="90" name="Picture 89">
              <a:extLst>
                <a:ext uri="{FF2B5EF4-FFF2-40B4-BE49-F238E27FC236}">
                  <a16:creationId xmlns:a16="http://schemas.microsoft.com/office/drawing/2014/main" id="{086975A7-E352-7649-9F71-19D93C5C3F7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127080" y="3908564"/>
              <a:ext cx="187206" cy="165493"/>
            </a:xfrm>
            <a:prstGeom prst="rect">
              <a:avLst/>
            </a:prstGeom>
          </p:spPr>
        </p:pic>
        <p:pic>
          <p:nvPicPr>
            <p:cNvPr id="91" name="Picture 90">
              <a:extLst>
                <a:ext uri="{FF2B5EF4-FFF2-40B4-BE49-F238E27FC236}">
                  <a16:creationId xmlns:a16="http://schemas.microsoft.com/office/drawing/2014/main" id="{DD352094-A273-714E-9B05-EA486196311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879524" y="4161707"/>
              <a:ext cx="187206" cy="165493"/>
            </a:xfrm>
            <a:prstGeom prst="rect">
              <a:avLst/>
            </a:prstGeom>
          </p:spPr>
        </p:pic>
        <p:pic>
          <p:nvPicPr>
            <p:cNvPr id="92" name="Picture 91">
              <a:extLst>
                <a:ext uri="{FF2B5EF4-FFF2-40B4-BE49-F238E27FC236}">
                  <a16:creationId xmlns:a16="http://schemas.microsoft.com/office/drawing/2014/main" id="{9D6D4407-F9FC-5A42-93F9-9CCEC453760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430595" y="4073497"/>
              <a:ext cx="187206" cy="165493"/>
            </a:xfrm>
            <a:prstGeom prst="rect">
              <a:avLst/>
            </a:prstGeom>
          </p:spPr>
        </p:pic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BD886519-4388-9B47-AAB2-AEC960616539}"/>
                </a:ext>
              </a:extLst>
            </p:cNvPr>
            <p:cNvSpPr/>
            <p:nvPr/>
          </p:nvSpPr>
          <p:spPr>
            <a:xfrm>
              <a:off x="6526239" y="2966745"/>
              <a:ext cx="1673968" cy="1632193"/>
            </a:xfrm>
            <a:prstGeom prst="rect">
              <a:avLst/>
            </a:prstGeom>
            <a:noFill/>
            <a:ln w="603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0EAB2851-B871-204C-9A53-255E9E31D62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626748" y="3019454"/>
              <a:ext cx="634329" cy="321640"/>
            </a:xfrm>
            <a:prstGeom prst="rect">
              <a:avLst/>
            </a:prstGeom>
          </p:spPr>
        </p:pic>
        <p:pic>
          <p:nvPicPr>
            <p:cNvPr id="95" name="Picture 94">
              <a:extLst>
                <a:ext uri="{FF2B5EF4-FFF2-40B4-BE49-F238E27FC236}">
                  <a16:creationId xmlns:a16="http://schemas.microsoft.com/office/drawing/2014/main" id="{0A2E4D4B-9B22-1545-90CF-214D7917B53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361586" y="3102332"/>
              <a:ext cx="634329" cy="321640"/>
            </a:xfrm>
            <a:prstGeom prst="rect">
              <a:avLst/>
            </a:prstGeom>
          </p:spPr>
        </p:pic>
        <p:pic>
          <p:nvPicPr>
            <p:cNvPr id="96" name="Picture 95">
              <a:extLst>
                <a:ext uri="{FF2B5EF4-FFF2-40B4-BE49-F238E27FC236}">
                  <a16:creationId xmlns:a16="http://schemas.microsoft.com/office/drawing/2014/main" id="{AF64F112-5EF4-6D4B-B348-AF40B13657D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122306" y="4177568"/>
              <a:ext cx="187206" cy="164932"/>
            </a:xfrm>
            <a:prstGeom prst="rect">
              <a:avLst/>
            </a:prstGeom>
          </p:spPr>
        </p:pic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C741905F-9140-7B48-A633-3FE7D1CC9C01}"/>
                </a:ext>
              </a:extLst>
            </p:cNvPr>
            <p:cNvSpPr txBox="1"/>
            <p:nvPr/>
          </p:nvSpPr>
          <p:spPr>
            <a:xfrm>
              <a:off x="7038569" y="4438117"/>
              <a:ext cx="79783" cy="1716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  <p:pic>
          <p:nvPicPr>
            <p:cNvPr id="98" name="Picture 97">
              <a:extLst>
                <a:ext uri="{FF2B5EF4-FFF2-40B4-BE49-F238E27FC236}">
                  <a16:creationId xmlns:a16="http://schemas.microsoft.com/office/drawing/2014/main" id="{AEF138C7-3153-D940-8D84-F34E85C9002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951057" y="3968332"/>
              <a:ext cx="187206" cy="164932"/>
            </a:xfrm>
            <a:prstGeom prst="rect">
              <a:avLst/>
            </a:prstGeom>
          </p:spPr>
        </p:pic>
        <p:pic>
          <p:nvPicPr>
            <p:cNvPr id="99" name="Picture 98">
              <a:extLst>
                <a:ext uri="{FF2B5EF4-FFF2-40B4-BE49-F238E27FC236}">
                  <a16:creationId xmlns:a16="http://schemas.microsoft.com/office/drawing/2014/main" id="{E8BD4DDE-49D0-4E46-8453-7ABA6708FA3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724553" y="4215506"/>
              <a:ext cx="187206" cy="164932"/>
            </a:xfrm>
            <a:prstGeom prst="rect">
              <a:avLst/>
            </a:prstGeom>
          </p:spPr>
        </p:pic>
        <p:pic>
          <p:nvPicPr>
            <p:cNvPr id="100" name="Picture 99">
              <a:extLst>
                <a:ext uri="{FF2B5EF4-FFF2-40B4-BE49-F238E27FC236}">
                  <a16:creationId xmlns:a16="http://schemas.microsoft.com/office/drawing/2014/main" id="{EB3A4F46-8C77-0044-B107-365821CFD8B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753405" y="4211288"/>
              <a:ext cx="187206" cy="165493"/>
            </a:xfrm>
            <a:prstGeom prst="rect">
              <a:avLst/>
            </a:prstGeom>
          </p:spPr>
        </p:pic>
        <p:pic>
          <p:nvPicPr>
            <p:cNvPr id="101" name="Picture 100">
              <a:extLst>
                <a:ext uri="{FF2B5EF4-FFF2-40B4-BE49-F238E27FC236}">
                  <a16:creationId xmlns:a16="http://schemas.microsoft.com/office/drawing/2014/main" id="{A53DE91D-888E-A140-92F0-EEB24D3631F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137358" y="4698659"/>
              <a:ext cx="614913" cy="294320"/>
            </a:xfrm>
            <a:prstGeom prst="rect">
              <a:avLst/>
            </a:prstGeom>
          </p:spPr>
        </p:pic>
        <p:pic>
          <p:nvPicPr>
            <p:cNvPr id="102" name="Picture 4">
              <a:extLst>
                <a:ext uri="{FF2B5EF4-FFF2-40B4-BE49-F238E27FC236}">
                  <a16:creationId xmlns:a16="http://schemas.microsoft.com/office/drawing/2014/main" id="{790EE7BC-625D-D748-9719-7A7C9ADEF1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/>
            <a:srcRect/>
            <a:stretch/>
          </p:blipFill>
          <p:spPr bwMode="auto">
            <a:xfrm>
              <a:off x="10231825" y="2952219"/>
              <a:ext cx="1743722" cy="17437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" name="Picture 102">
              <a:extLst>
                <a:ext uri="{FF2B5EF4-FFF2-40B4-BE49-F238E27FC236}">
                  <a16:creationId xmlns:a16="http://schemas.microsoft.com/office/drawing/2014/main" id="{7580AD2B-F903-D547-9186-7BBDF6E11A1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18530" y="3887559"/>
              <a:ext cx="187206" cy="165493"/>
            </a:xfrm>
            <a:prstGeom prst="rect">
              <a:avLst/>
            </a:prstGeom>
          </p:spPr>
        </p:pic>
        <p:pic>
          <p:nvPicPr>
            <p:cNvPr id="104" name="Picture 103">
              <a:extLst>
                <a:ext uri="{FF2B5EF4-FFF2-40B4-BE49-F238E27FC236}">
                  <a16:creationId xmlns:a16="http://schemas.microsoft.com/office/drawing/2014/main" id="{61606745-A128-8745-A9A7-B4612305C01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732962" y="4178570"/>
              <a:ext cx="187206" cy="165493"/>
            </a:xfrm>
            <a:prstGeom prst="rect">
              <a:avLst/>
            </a:prstGeom>
          </p:spPr>
        </p:pic>
        <p:pic>
          <p:nvPicPr>
            <p:cNvPr id="105" name="Picture 104">
              <a:extLst>
                <a:ext uri="{FF2B5EF4-FFF2-40B4-BE49-F238E27FC236}">
                  <a16:creationId xmlns:a16="http://schemas.microsoft.com/office/drawing/2014/main" id="{CBB6514E-AB59-4140-9633-2338BE1FA20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511615" y="3466159"/>
              <a:ext cx="654765" cy="394780"/>
            </a:xfrm>
            <a:prstGeom prst="rect">
              <a:avLst/>
            </a:prstGeom>
          </p:spPr>
        </p:pic>
        <p:pic>
          <p:nvPicPr>
            <p:cNvPr id="106" name="Picture 105">
              <a:extLst>
                <a:ext uri="{FF2B5EF4-FFF2-40B4-BE49-F238E27FC236}">
                  <a16:creationId xmlns:a16="http://schemas.microsoft.com/office/drawing/2014/main" id="{89F1412C-DED5-1A4D-9746-2AF87001D20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073599" y="3206442"/>
              <a:ext cx="654765" cy="394780"/>
            </a:xfrm>
            <a:prstGeom prst="rect">
              <a:avLst/>
            </a:prstGeom>
          </p:spPr>
        </p:pic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5C4FB44C-74F9-6D44-9F08-6A4E63C93AFC}"/>
              </a:ext>
            </a:extLst>
          </p:cNvPr>
          <p:cNvSpPr txBox="1"/>
          <p:nvPr/>
        </p:nvSpPr>
        <p:spPr>
          <a:xfrm>
            <a:off x="7465146" y="2447728"/>
            <a:ext cx="36935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Hypothetical 2010-2020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7994913E-A8D0-D341-AAEB-7EFC425F4CF2}"/>
              </a:ext>
            </a:extLst>
          </p:cNvPr>
          <p:cNvSpPr/>
          <p:nvPr/>
        </p:nvSpPr>
        <p:spPr>
          <a:xfrm>
            <a:off x="8389013" y="3157680"/>
            <a:ext cx="1573458" cy="1632193"/>
          </a:xfrm>
          <a:prstGeom prst="rect">
            <a:avLst/>
          </a:prstGeom>
          <a:noFill/>
          <a:ln w="603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6BC174AD-1E40-6B49-B202-54FDB229159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29523" y="4930377"/>
            <a:ext cx="614913" cy="294320"/>
          </a:xfrm>
          <a:prstGeom prst="rect">
            <a:avLst/>
          </a:prstGeom>
        </p:spPr>
      </p:pic>
      <p:sp>
        <p:nvSpPr>
          <p:cNvPr id="54" name="&quot;No&quot; Symbol 53">
            <a:extLst>
              <a:ext uri="{FF2B5EF4-FFF2-40B4-BE49-F238E27FC236}">
                <a16:creationId xmlns:a16="http://schemas.microsoft.com/office/drawing/2014/main" id="{CE88E0CC-93F3-D048-AC99-B1187D59002F}"/>
              </a:ext>
            </a:extLst>
          </p:cNvPr>
          <p:cNvSpPr/>
          <p:nvPr/>
        </p:nvSpPr>
        <p:spPr>
          <a:xfrm>
            <a:off x="8929522" y="4876027"/>
            <a:ext cx="412469" cy="396295"/>
          </a:xfrm>
          <a:prstGeom prst="noSmoking">
            <a:avLst>
              <a:gd name="adj" fmla="val 933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D0342AB-0DBA-5546-BCF9-DC656490089B}"/>
              </a:ext>
            </a:extLst>
          </p:cNvPr>
          <p:cNvSpPr txBox="1"/>
          <p:nvPr/>
        </p:nvSpPr>
        <p:spPr>
          <a:xfrm>
            <a:off x="9070126" y="4186986"/>
            <a:ext cx="79783" cy="1716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85C57E26-442B-B445-9F6D-276E66A760A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96456" y="4088650"/>
            <a:ext cx="187206" cy="165493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EE0FF71E-0CB5-E84C-ABD2-323E0023D40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48900" y="4341793"/>
            <a:ext cx="187206" cy="165493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07082978-1A19-F242-AACE-B3CF8A2212C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99971" y="4253583"/>
            <a:ext cx="187206" cy="165493"/>
          </a:xfrm>
          <a:prstGeom prst="rect">
            <a:avLst/>
          </a:prstGeom>
        </p:spPr>
      </p:pic>
      <p:sp>
        <p:nvSpPr>
          <p:cNvPr id="61" name="Rectangle 60">
            <a:extLst>
              <a:ext uri="{FF2B5EF4-FFF2-40B4-BE49-F238E27FC236}">
                <a16:creationId xmlns:a16="http://schemas.microsoft.com/office/drawing/2014/main" id="{51E7785F-211B-F04A-83E2-A00E6B2AD6CB}"/>
              </a:ext>
            </a:extLst>
          </p:cNvPr>
          <p:cNvSpPr/>
          <p:nvPr/>
        </p:nvSpPr>
        <p:spPr>
          <a:xfrm>
            <a:off x="6495615" y="3146831"/>
            <a:ext cx="1673968" cy="1632193"/>
          </a:xfrm>
          <a:prstGeom prst="rect">
            <a:avLst/>
          </a:prstGeom>
          <a:noFill/>
          <a:ln w="603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B401AE75-CBAE-944C-8DCE-02F469CA4A4F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96124" y="3199540"/>
            <a:ext cx="634329" cy="321640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6AF09D76-F04A-7D4E-B934-8F6C35CBBEA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0962" y="3282418"/>
            <a:ext cx="634329" cy="321640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D512B2E5-7219-D248-A545-D5612631D39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91682" y="4357654"/>
            <a:ext cx="187206" cy="164932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31ACF209-8A1D-9744-8301-40E1D02CA768}"/>
              </a:ext>
            </a:extLst>
          </p:cNvPr>
          <p:cNvSpPr txBox="1"/>
          <p:nvPr/>
        </p:nvSpPr>
        <p:spPr>
          <a:xfrm>
            <a:off x="7007945" y="4618203"/>
            <a:ext cx="79783" cy="1716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68" name="Picture 67">
            <a:extLst>
              <a:ext uri="{FF2B5EF4-FFF2-40B4-BE49-F238E27FC236}">
                <a16:creationId xmlns:a16="http://schemas.microsoft.com/office/drawing/2014/main" id="{25E291C7-E715-BA4D-94EE-C52B8741483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20433" y="4148418"/>
            <a:ext cx="187206" cy="164932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290DAC7D-2CCE-4B45-9092-AC4F81AADA31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93929" y="4395592"/>
            <a:ext cx="187206" cy="164932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A481EE12-6206-CD44-96D8-3C32EC623DC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22781" y="4391374"/>
            <a:ext cx="187206" cy="165493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EF064A8F-E29A-5C4D-9D23-882FF91FAC8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06734" y="4878745"/>
            <a:ext cx="614913" cy="294320"/>
          </a:xfrm>
          <a:prstGeom prst="rect">
            <a:avLst/>
          </a:prstGeom>
        </p:spPr>
      </p:pic>
      <p:pic>
        <p:nvPicPr>
          <p:cNvPr id="72" name="Picture 4">
            <a:extLst>
              <a:ext uri="{FF2B5EF4-FFF2-40B4-BE49-F238E27FC236}">
                <a16:creationId xmlns:a16="http://schemas.microsoft.com/office/drawing/2014/main" id="{93A41FA1-7183-2040-B6D4-2ED98F81C1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/>
          <a:srcRect/>
          <a:stretch/>
        </p:blipFill>
        <p:spPr bwMode="auto">
          <a:xfrm>
            <a:off x="10201201" y="3132305"/>
            <a:ext cx="1743722" cy="1743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04585984-C8EB-1C48-8C3A-626DEA0BA9C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87906" y="4067645"/>
            <a:ext cx="187206" cy="165493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B3DBF8FB-8812-E54D-84AC-06B9F968AAB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02338" y="4358656"/>
            <a:ext cx="187206" cy="165493"/>
          </a:xfrm>
          <a:prstGeom prst="rect">
            <a:avLst/>
          </a:prstGeom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E3AC9960-3E74-6345-A39D-E328E6221B2E}"/>
              </a:ext>
            </a:extLst>
          </p:cNvPr>
          <p:cNvSpPr txBox="1"/>
          <p:nvPr/>
        </p:nvSpPr>
        <p:spPr>
          <a:xfrm>
            <a:off x="9475694" y="394447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11272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83">
            <a:extLst>
              <a:ext uri="{FF2B5EF4-FFF2-40B4-BE49-F238E27FC236}">
                <a16:creationId xmlns:a16="http://schemas.microsoft.com/office/drawing/2014/main" id="{3DBD6285-8A1C-E74E-A4F6-A3D1CBF84E35}"/>
              </a:ext>
            </a:extLst>
          </p:cNvPr>
          <p:cNvSpPr txBox="1">
            <a:spLocks/>
          </p:cNvSpPr>
          <p:nvPr/>
        </p:nvSpPr>
        <p:spPr>
          <a:xfrm>
            <a:off x="838199" y="849895"/>
            <a:ext cx="1094449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800" dirty="0"/>
          </a:p>
        </p:txBody>
      </p:sp>
      <p:sp>
        <p:nvSpPr>
          <p:cNvPr id="52" name="Title 83">
            <a:extLst>
              <a:ext uri="{FF2B5EF4-FFF2-40B4-BE49-F238E27FC236}">
                <a16:creationId xmlns:a16="http://schemas.microsoft.com/office/drawing/2014/main" id="{6E545DF4-CF91-8642-9D37-5387E1800016}"/>
              </a:ext>
            </a:extLst>
          </p:cNvPr>
          <p:cNvSpPr txBox="1">
            <a:spLocks/>
          </p:cNvSpPr>
          <p:nvPr/>
        </p:nvSpPr>
        <p:spPr>
          <a:xfrm>
            <a:off x="990599" y="1002295"/>
            <a:ext cx="1094449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Since 2010, </a:t>
            </a:r>
            <a:r>
              <a:rPr lang="en-US" sz="2800" b="1" dirty="0"/>
              <a:t>compensation </a:t>
            </a:r>
            <a:r>
              <a:rPr lang="en-US" sz="2800" dirty="0"/>
              <a:t>has declined to pre-1996 levels.</a:t>
            </a:r>
          </a:p>
        </p:txBody>
      </p:sp>
    </p:spTree>
    <p:extLst>
      <p:ext uri="{BB962C8B-B14F-4D97-AF65-F5344CB8AC3E}">
        <p14:creationId xmlns:p14="http://schemas.microsoft.com/office/powerpoint/2010/main" val="2946785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83">
            <a:extLst>
              <a:ext uri="{FF2B5EF4-FFF2-40B4-BE49-F238E27FC236}">
                <a16:creationId xmlns:a16="http://schemas.microsoft.com/office/drawing/2014/main" id="{3DBD6285-8A1C-E74E-A4F6-A3D1CBF84E35}"/>
              </a:ext>
            </a:extLst>
          </p:cNvPr>
          <p:cNvSpPr txBox="1">
            <a:spLocks/>
          </p:cNvSpPr>
          <p:nvPr/>
        </p:nvSpPr>
        <p:spPr>
          <a:xfrm>
            <a:off x="838199" y="849895"/>
            <a:ext cx="1094449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800" dirty="0"/>
          </a:p>
        </p:txBody>
      </p:sp>
      <p:sp>
        <p:nvSpPr>
          <p:cNvPr id="52" name="Title 83">
            <a:extLst>
              <a:ext uri="{FF2B5EF4-FFF2-40B4-BE49-F238E27FC236}">
                <a16:creationId xmlns:a16="http://schemas.microsoft.com/office/drawing/2014/main" id="{6E545DF4-CF91-8642-9D37-5387E1800016}"/>
              </a:ext>
            </a:extLst>
          </p:cNvPr>
          <p:cNvSpPr txBox="1">
            <a:spLocks/>
          </p:cNvSpPr>
          <p:nvPr/>
        </p:nvSpPr>
        <p:spPr>
          <a:xfrm>
            <a:off x="990599" y="1002295"/>
            <a:ext cx="10944498" cy="42489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Compensation depends not only on the </a:t>
            </a:r>
            <a:r>
              <a:rPr lang="en-US" sz="2800" b="1" dirty="0"/>
              <a:t>species present </a:t>
            </a:r>
            <a:r>
              <a:rPr lang="en-US" sz="2800" dirty="0"/>
              <a:t>but on </a:t>
            </a:r>
            <a:r>
              <a:rPr lang="en-US" sz="2800" b="1" dirty="0"/>
              <a:t>their match to current environmental conditions.</a:t>
            </a:r>
            <a:endParaRPr lang="en-US" sz="2800" dirty="0"/>
          </a:p>
          <a:p>
            <a:endParaRPr lang="en-US" sz="2800" b="1" dirty="0"/>
          </a:p>
          <a:p>
            <a:r>
              <a:rPr lang="en-US" sz="2800" dirty="0"/>
              <a:t>As conditions change, </a:t>
            </a:r>
            <a:r>
              <a:rPr lang="en-US" sz="2800" b="1" dirty="0"/>
              <a:t>compensation may come and go within a single assemblage.</a:t>
            </a:r>
            <a:endParaRPr lang="en-US" sz="2800" dirty="0"/>
          </a:p>
          <a:p>
            <a:endParaRPr lang="en-US" sz="2800" b="1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2841396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83">
            <a:extLst>
              <a:ext uri="{FF2B5EF4-FFF2-40B4-BE49-F238E27FC236}">
                <a16:creationId xmlns:a16="http://schemas.microsoft.com/office/drawing/2014/main" id="{3DBD6285-8A1C-E74E-A4F6-A3D1CBF84E35}"/>
              </a:ext>
            </a:extLst>
          </p:cNvPr>
          <p:cNvSpPr txBox="1">
            <a:spLocks/>
          </p:cNvSpPr>
          <p:nvPr/>
        </p:nvSpPr>
        <p:spPr>
          <a:xfrm>
            <a:off x="838199" y="849895"/>
            <a:ext cx="1094449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800" dirty="0"/>
          </a:p>
        </p:txBody>
      </p:sp>
      <p:sp>
        <p:nvSpPr>
          <p:cNvPr id="52" name="Title 83">
            <a:extLst>
              <a:ext uri="{FF2B5EF4-FFF2-40B4-BE49-F238E27FC236}">
                <a16:creationId xmlns:a16="http://schemas.microsoft.com/office/drawing/2014/main" id="{6E545DF4-CF91-8642-9D37-5387E1800016}"/>
              </a:ext>
            </a:extLst>
          </p:cNvPr>
          <p:cNvSpPr txBox="1">
            <a:spLocks/>
          </p:cNvSpPr>
          <p:nvPr/>
        </p:nvSpPr>
        <p:spPr>
          <a:xfrm>
            <a:off x="990599" y="1002295"/>
            <a:ext cx="10944498" cy="42489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Zero-sum competitive dynamics may be intermittent and contingent on changing conditions.</a:t>
            </a:r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Maintenance of community-level function given species loss may depend on remaining or new species tracking environmental change. </a:t>
            </a:r>
          </a:p>
          <a:p>
            <a:endParaRPr lang="en-US" sz="2800" b="1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8080384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323D3B84-7CFB-F54D-9E6F-D05462539EE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427206" y="2992528"/>
            <a:ext cx="3384122" cy="2707297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3649A3E8-C006-594F-BAB6-3922473BFB0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26422" y="4519432"/>
            <a:ext cx="319424" cy="26237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0B7586B-65B9-3B4A-A7E2-ED8B495B6893}"/>
              </a:ext>
            </a:extLst>
          </p:cNvPr>
          <p:cNvSpPr/>
          <p:nvPr/>
        </p:nvSpPr>
        <p:spPr>
          <a:xfrm>
            <a:off x="4329046" y="3009729"/>
            <a:ext cx="2684745" cy="2587710"/>
          </a:xfrm>
          <a:prstGeom prst="rect">
            <a:avLst/>
          </a:prstGeom>
          <a:noFill/>
          <a:ln w="603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BB15A0F-6EE0-9047-8831-2B2F4D109906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51302" y="5820197"/>
            <a:ext cx="1049208" cy="466621"/>
          </a:xfrm>
          <a:prstGeom prst="rect">
            <a:avLst/>
          </a:prstGeom>
        </p:spPr>
      </p:pic>
      <p:sp>
        <p:nvSpPr>
          <p:cNvPr id="21" name="&quot;No&quot; Symbol 20">
            <a:extLst>
              <a:ext uri="{FF2B5EF4-FFF2-40B4-BE49-F238E27FC236}">
                <a16:creationId xmlns:a16="http://schemas.microsoft.com/office/drawing/2014/main" id="{B5D3A954-1CF9-3F4E-AA3C-36B28482D2D9}"/>
              </a:ext>
            </a:extLst>
          </p:cNvPr>
          <p:cNvSpPr/>
          <p:nvPr/>
        </p:nvSpPr>
        <p:spPr>
          <a:xfrm>
            <a:off x="5251301" y="5734029"/>
            <a:ext cx="703783" cy="628294"/>
          </a:xfrm>
          <a:prstGeom prst="noSmoking">
            <a:avLst>
              <a:gd name="adj" fmla="val 933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D4E30D8-0C88-6F44-9FE4-675C269D51AA}"/>
              </a:ext>
            </a:extLst>
          </p:cNvPr>
          <p:cNvSpPr txBox="1"/>
          <p:nvPr/>
        </p:nvSpPr>
        <p:spPr>
          <a:xfrm>
            <a:off x="5491209" y="4641610"/>
            <a:ext cx="136132" cy="2721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ABC89493-BD8F-0840-93AA-A65960915ED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36135" y="4485707"/>
            <a:ext cx="319424" cy="262376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2EC28F50-C71E-2943-966B-014B25BF558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13738" y="4887044"/>
            <a:ext cx="319424" cy="262376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22CF798E-384F-7B49-AC2A-F70A7773E76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54013" y="4747195"/>
            <a:ext cx="319424" cy="262376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4278EF3B-CDA0-AF4B-BA6A-5778C9AB639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16194" y="3878997"/>
            <a:ext cx="319424" cy="262376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8E702333-210C-B243-BB4A-D3BAF48A8CE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95527" y="3643424"/>
            <a:ext cx="319424" cy="262376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1682743F-998B-3B43-BFDE-4B1B9B4987D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28564" y="3796482"/>
            <a:ext cx="319424" cy="262376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9C72BB68-B3F3-FB4F-848D-300AC98DDF0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57600" y="3578093"/>
            <a:ext cx="319424" cy="26237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2343E11-A497-4245-A93F-AA5DBEAE17B5}"/>
              </a:ext>
            </a:extLst>
          </p:cNvPr>
          <p:cNvSpPr/>
          <p:nvPr/>
        </p:nvSpPr>
        <p:spPr>
          <a:xfrm>
            <a:off x="1098396" y="2992528"/>
            <a:ext cx="2856242" cy="2587710"/>
          </a:xfrm>
          <a:prstGeom prst="rect">
            <a:avLst/>
          </a:prstGeom>
          <a:noFill/>
          <a:ln w="603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22370A3-3877-6749-ABAD-B3EF6CEA4618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69891" y="3076094"/>
            <a:ext cx="1082337" cy="50993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A0B9D1D-5873-9A47-AEBD-2550D43C9E3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37845" y="4510854"/>
            <a:ext cx="319424" cy="26148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436769B-CA7D-6C44-B164-52B4DE9D2DD4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35890" y="3700476"/>
            <a:ext cx="1082337" cy="50993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EED3E45-3BB3-4E4F-8D9A-DFBBD78AE8B7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23723" y="3207490"/>
            <a:ext cx="1082337" cy="50993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07E6363-3680-6649-8F08-C937B27981D8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08560" y="3949971"/>
            <a:ext cx="1082337" cy="50993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EF13605-796E-7445-89B1-EA1B858E562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15447" y="4912191"/>
            <a:ext cx="319424" cy="26148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7332D3C-DA53-2E47-A961-49931A28A383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5723" y="4772342"/>
            <a:ext cx="319424" cy="261487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AFD1A6BA-E909-5640-A502-F9016E2E7811}"/>
              </a:ext>
            </a:extLst>
          </p:cNvPr>
          <p:cNvSpPr txBox="1"/>
          <p:nvPr/>
        </p:nvSpPr>
        <p:spPr>
          <a:xfrm>
            <a:off x="1972569" y="5325270"/>
            <a:ext cx="136132" cy="2721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AAF515AE-3499-304A-B5BB-DA78C81E059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23250" y="4580464"/>
            <a:ext cx="319424" cy="261487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8C083FBB-E26A-464C-9DC2-9966A7EA398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36773" y="4972338"/>
            <a:ext cx="319424" cy="261487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B0D0D186-CEF7-CF47-9353-BBE38ED4DFC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20896" y="4238691"/>
            <a:ext cx="319424" cy="262376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22F148EB-BABC-CA45-8899-3574496CCF5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47849" y="4481967"/>
            <a:ext cx="319424" cy="262376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FB29CA65-5525-BE47-A5FF-93EE99CE3A33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4815" y="4965651"/>
            <a:ext cx="319424" cy="262376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2BE77AC4-5A50-9043-A861-2553F90C318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09757" y="3312789"/>
            <a:ext cx="319424" cy="262376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09F1F79F-2D57-F54B-8209-667D1B1B417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81434" y="4145956"/>
            <a:ext cx="319424" cy="262376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AC4F8032-7450-BC49-A597-85A441A908B9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41130" y="5738339"/>
            <a:ext cx="1049208" cy="466621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497F0FC9-7E0A-514A-BE93-6017087D92E3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70059" y="5636855"/>
            <a:ext cx="1049208" cy="466621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FA12C9DD-A8C0-4A41-A69B-C1D9E2C0E16C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87550" y="5687179"/>
            <a:ext cx="1049208" cy="466621"/>
          </a:xfrm>
          <a:prstGeom prst="rect">
            <a:avLst/>
          </a:prstGeom>
        </p:spPr>
      </p:pic>
      <p:sp>
        <p:nvSpPr>
          <p:cNvPr id="47" name="&quot;No&quot; Symbol 46">
            <a:extLst>
              <a:ext uri="{FF2B5EF4-FFF2-40B4-BE49-F238E27FC236}">
                <a16:creationId xmlns:a16="http://schemas.microsoft.com/office/drawing/2014/main" id="{5B26877F-734A-C74F-B57D-E96B03DE6A0F}"/>
              </a:ext>
            </a:extLst>
          </p:cNvPr>
          <p:cNvSpPr/>
          <p:nvPr/>
        </p:nvSpPr>
        <p:spPr>
          <a:xfrm>
            <a:off x="9287549" y="5601011"/>
            <a:ext cx="703783" cy="628294"/>
          </a:xfrm>
          <a:prstGeom prst="noSmoking">
            <a:avLst>
              <a:gd name="adj" fmla="val 933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9" name="Title 28">
            <a:extLst>
              <a:ext uri="{FF2B5EF4-FFF2-40B4-BE49-F238E27FC236}">
                <a16:creationId xmlns:a16="http://schemas.microsoft.com/office/drawing/2014/main" id="{CC559583-3207-6F4C-9738-68025D1CB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3634" y="859068"/>
            <a:ext cx="10515600" cy="1325563"/>
          </a:xfrm>
        </p:spPr>
        <p:txBody>
          <a:bodyPr>
            <a:noAutofit/>
          </a:bodyPr>
          <a:lstStyle/>
          <a:p>
            <a:r>
              <a:rPr lang="en-US" sz="2800" b="1" dirty="0">
                <a:latin typeface="+mj-lt"/>
                <a:ea typeface="+mj-ea"/>
                <a:cs typeface="+mj-cs"/>
              </a:rPr>
              <a:t>Energetic</a:t>
            </a:r>
            <a:r>
              <a:rPr lang="en-US" sz="2800" b="1" dirty="0"/>
              <a:t> compensation: </a:t>
            </a:r>
            <a:r>
              <a:rPr lang="en-US" sz="2800" dirty="0"/>
              <a:t>decreases in abundance of one species are offset by increases from others, so </a:t>
            </a:r>
            <a:r>
              <a:rPr lang="en-US" sz="2800" b="1" dirty="0"/>
              <a:t>total energy use</a:t>
            </a:r>
            <a:r>
              <a:rPr lang="en-US" sz="2800" dirty="0"/>
              <a:t> is maintained.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BD4C9F8D-C8B8-B34A-A5F4-5ADBE3133469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52435" y="4255887"/>
            <a:ext cx="541169" cy="254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5409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83">
            <a:extLst>
              <a:ext uri="{FF2B5EF4-FFF2-40B4-BE49-F238E27FC236}">
                <a16:creationId xmlns:a16="http://schemas.microsoft.com/office/drawing/2014/main" id="{3E823BDA-B342-CB42-B8FA-B76A33A02264}"/>
              </a:ext>
            </a:extLst>
          </p:cNvPr>
          <p:cNvSpPr txBox="1">
            <a:spLocks/>
          </p:cNvSpPr>
          <p:nvPr/>
        </p:nvSpPr>
        <p:spPr>
          <a:xfrm>
            <a:off x="990599" y="1002295"/>
            <a:ext cx="10944498" cy="42489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Thank you, and I look forward to any questions!</a:t>
            </a:r>
          </a:p>
        </p:txBody>
      </p:sp>
    </p:spTree>
    <p:extLst>
      <p:ext uri="{BB962C8B-B14F-4D97-AF65-F5344CB8AC3E}">
        <p14:creationId xmlns:p14="http://schemas.microsoft.com/office/powerpoint/2010/main" val="10724918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83">
            <a:extLst>
              <a:ext uri="{FF2B5EF4-FFF2-40B4-BE49-F238E27FC236}">
                <a16:creationId xmlns:a16="http://schemas.microsoft.com/office/drawing/2014/main" id="{91E3A3DA-88FF-1242-9233-70CC2837F46A}"/>
              </a:ext>
            </a:extLst>
          </p:cNvPr>
          <p:cNvSpPr txBox="1">
            <a:spLocks/>
          </p:cNvSpPr>
          <p:nvPr/>
        </p:nvSpPr>
        <p:spPr>
          <a:xfrm>
            <a:off x="990599" y="1002295"/>
            <a:ext cx="10944498" cy="42489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/>
              <a:t>Acknowledgements</a:t>
            </a:r>
            <a:endParaRPr lang="en-US" sz="2800" dirty="0"/>
          </a:p>
          <a:p>
            <a:endParaRPr lang="en-US" sz="2800" b="1" dirty="0"/>
          </a:p>
          <a:p>
            <a:pPr marL="457200" indent="-457200">
              <a:buFontTx/>
              <a:buChar char="-"/>
            </a:pPr>
            <a:r>
              <a:rPr lang="en-US" sz="2800" dirty="0"/>
              <a:t>NSF funding</a:t>
            </a:r>
          </a:p>
          <a:p>
            <a:pPr marL="457200" indent="-457200">
              <a:buFontTx/>
              <a:buChar char="-"/>
            </a:pPr>
            <a:r>
              <a:rPr lang="en-US" sz="2800" dirty="0"/>
              <a:t>UF</a:t>
            </a:r>
          </a:p>
          <a:p>
            <a:pPr marL="457200" indent="-457200">
              <a:buFontTx/>
              <a:buChar char="-"/>
            </a:pPr>
            <a:r>
              <a:rPr lang="en-US" sz="2800" dirty="0"/>
              <a:t>Portal Project folks</a:t>
            </a:r>
          </a:p>
        </p:txBody>
      </p:sp>
    </p:spTree>
    <p:extLst>
      <p:ext uri="{BB962C8B-B14F-4D97-AF65-F5344CB8AC3E}">
        <p14:creationId xmlns:p14="http://schemas.microsoft.com/office/powerpoint/2010/main" val="35280808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F0F403-B73B-3C42-A39E-7D2C5B37E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015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9B9D67-324F-F24A-B233-4CE9D3C61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265DA65-71A5-C94E-B03F-13F1AC531750}"/>
              </a:ext>
            </a:extLst>
          </p:cNvPr>
          <p:cNvSpPr/>
          <p:nvPr/>
        </p:nvSpPr>
        <p:spPr>
          <a:xfrm>
            <a:off x="3632841" y="2998086"/>
            <a:ext cx="2322412" cy="2409104"/>
          </a:xfrm>
          <a:prstGeom prst="rect">
            <a:avLst/>
          </a:prstGeom>
          <a:noFill/>
          <a:ln w="603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6E8F83-5132-E548-AEA2-5106EF14E0C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30630" y="5614573"/>
            <a:ext cx="907607" cy="434414"/>
          </a:xfrm>
          <a:prstGeom prst="rect">
            <a:avLst/>
          </a:prstGeom>
        </p:spPr>
      </p:pic>
      <p:sp>
        <p:nvSpPr>
          <p:cNvPr id="6" name="&quot;No&quot; Symbol 5">
            <a:extLst>
              <a:ext uri="{FF2B5EF4-FFF2-40B4-BE49-F238E27FC236}">
                <a16:creationId xmlns:a16="http://schemas.microsoft.com/office/drawing/2014/main" id="{34FF16AA-E1EE-B948-B797-F321E081C4AC}"/>
              </a:ext>
            </a:extLst>
          </p:cNvPr>
          <p:cNvSpPr/>
          <p:nvPr/>
        </p:nvSpPr>
        <p:spPr>
          <a:xfrm>
            <a:off x="4430629" y="5534352"/>
            <a:ext cx="608800" cy="584929"/>
          </a:xfrm>
          <a:prstGeom prst="noSmoking">
            <a:avLst>
              <a:gd name="adj" fmla="val 933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2C4652-CBD6-4944-BAC4-7B10D779E3C5}"/>
              </a:ext>
            </a:extLst>
          </p:cNvPr>
          <p:cNvSpPr txBox="1"/>
          <p:nvPr/>
        </p:nvSpPr>
        <p:spPr>
          <a:xfrm>
            <a:off x="4638159" y="4517333"/>
            <a:ext cx="117760" cy="2533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F7D7214-264B-C44C-9854-A9E5490DCDE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77022" y="4372191"/>
            <a:ext cx="276315" cy="24426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CEC5B80-81FD-A148-A287-598B6482C86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11631" y="4745827"/>
            <a:ext cx="276315" cy="24426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F1E767D-0FF7-BE43-8871-3B1C626FBE3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25007" y="4615630"/>
            <a:ext cx="276315" cy="244267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ADF8C3CE-42D5-5C4F-8C9B-18AFE8067F7C}"/>
              </a:ext>
            </a:extLst>
          </p:cNvPr>
          <p:cNvGrpSpPr/>
          <p:nvPr/>
        </p:nvGrpSpPr>
        <p:grpSpPr>
          <a:xfrm>
            <a:off x="838200" y="2982072"/>
            <a:ext cx="2470763" cy="2425118"/>
            <a:chOff x="2135660" y="3222925"/>
            <a:chExt cx="2856242" cy="2604911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BA953B6-931F-1F48-9C53-9D02F0620D03}"/>
                </a:ext>
              </a:extLst>
            </p:cNvPr>
            <p:cNvSpPr/>
            <p:nvPr/>
          </p:nvSpPr>
          <p:spPr>
            <a:xfrm>
              <a:off x="2135660" y="3222925"/>
              <a:ext cx="2856242" cy="2587710"/>
            </a:xfrm>
            <a:prstGeom prst="rect">
              <a:avLst/>
            </a:prstGeom>
            <a:noFill/>
            <a:ln w="603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0F5263F-2C1C-4348-87B6-995D5852F5E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307155" y="3306491"/>
              <a:ext cx="1082337" cy="509934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9F45BD45-B2D6-A944-86A4-B7770613872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573154" y="3930873"/>
              <a:ext cx="1082337" cy="509934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8F831504-1224-F147-99A6-E0D56A8BD62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60987" y="3437887"/>
              <a:ext cx="1082337" cy="509934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1B6903A8-958A-F34B-AE17-70CF4EB3840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745824" y="4180368"/>
              <a:ext cx="1082337" cy="509934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959479F7-DFE9-FF49-B221-7792043A68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52711" y="5142588"/>
              <a:ext cx="319424" cy="261487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A7BD8582-19F0-AE42-8C9B-A2DABB2E55E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092987" y="5002739"/>
              <a:ext cx="319424" cy="261487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AC9CBE5-E48A-3D49-B3A4-CEF42957F2A6}"/>
                </a:ext>
              </a:extLst>
            </p:cNvPr>
            <p:cNvSpPr txBox="1"/>
            <p:nvPr/>
          </p:nvSpPr>
          <p:spPr>
            <a:xfrm>
              <a:off x="3009833" y="5555667"/>
              <a:ext cx="136132" cy="2721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8B47C973-3995-B747-8628-D19904EDE26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474037" y="5202735"/>
              <a:ext cx="319424" cy="261487"/>
            </a:xfrm>
            <a:prstGeom prst="rect">
              <a:avLst/>
            </a:prstGeom>
          </p:spPr>
        </p:pic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64B8ADE5-2E71-6A41-888B-520E80ECC7F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22115" y="4368709"/>
            <a:ext cx="276315" cy="24426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E488329-C9B0-FF4C-8853-1B133FB0358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01472" y="4819008"/>
            <a:ext cx="276315" cy="24426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B140C76-191A-6A41-93E7-9E490EF6B28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40207" y="5538365"/>
            <a:ext cx="907607" cy="434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0300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7DEFD921-2F88-FB4F-817F-C6D48C8DBE41}"/>
              </a:ext>
            </a:extLst>
          </p:cNvPr>
          <p:cNvGrpSpPr/>
          <p:nvPr/>
        </p:nvGrpSpPr>
        <p:grpSpPr>
          <a:xfrm>
            <a:off x="4911334" y="38150"/>
            <a:ext cx="360" cy="360"/>
            <a:chOff x="4911334" y="38150"/>
            <a:chExt cx="360" cy="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DD36519F-A49F-F341-92B9-7D5BC71C6B3C}"/>
                    </a:ext>
                  </a:extLst>
                </p14:cNvPr>
                <p14:cNvContentPartPr/>
                <p14:nvPr/>
              </p14:nvContentPartPr>
              <p14:xfrm>
                <a:off x="4911334" y="38150"/>
                <a:ext cx="360" cy="36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DD36519F-A49F-F341-92B9-7D5BC71C6B3C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902334" y="2915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3AB326BC-3C25-5D43-9FDF-21E251F74B75}"/>
                    </a:ext>
                  </a:extLst>
                </p14:cNvPr>
                <p14:cNvContentPartPr/>
                <p14:nvPr/>
              </p14:nvContentPartPr>
              <p14:xfrm>
                <a:off x="4911334" y="38150"/>
                <a:ext cx="360" cy="3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3AB326BC-3C25-5D43-9FDF-21E251F74B75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902334" y="2915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46" name="Picture 45">
            <a:extLst>
              <a:ext uri="{FF2B5EF4-FFF2-40B4-BE49-F238E27FC236}">
                <a16:creationId xmlns:a16="http://schemas.microsoft.com/office/drawing/2014/main" id="{BAF95FFE-D030-5942-A5B2-EFE48797E965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19311" y="827903"/>
            <a:ext cx="2972739" cy="1400582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22AA9EC9-DDED-AB49-88C7-8B87E33FCD32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19312" y="2438080"/>
            <a:ext cx="1720604" cy="1037411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ACE5D6AA-849E-CD4F-A202-A96355EDC1B1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9916" y="2774864"/>
            <a:ext cx="877327" cy="718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0059F6F-4480-2343-BE8B-4CEC8144480A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47031" y="4280166"/>
            <a:ext cx="767263" cy="4782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0C9AF7D-B2C0-464B-A285-C8A10A326BD7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01337" y="4203489"/>
            <a:ext cx="909997" cy="654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7308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53">
            <a:extLst>
              <a:ext uri="{FF2B5EF4-FFF2-40B4-BE49-F238E27FC236}">
                <a16:creationId xmlns:a16="http://schemas.microsoft.com/office/drawing/2014/main" id="{5F5C2753-C0D3-894D-942A-F928558C078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50381" y="2850105"/>
            <a:ext cx="541169" cy="25496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23D3B84-7CFB-F54D-9E6F-D05462539EE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48337" y="2762155"/>
            <a:ext cx="3384122" cy="2707297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3649A3E8-C006-594F-BAB6-3922473BFB08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47553" y="4289059"/>
            <a:ext cx="319424" cy="262376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497F0FC9-7E0A-514A-BE93-6017087D92E3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1190" y="5406482"/>
            <a:ext cx="1049208" cy="466621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FA12C9DD-A8C0-4A41-A69B-C1D9E2C0E16C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08681" y="5456806"/>
            <a:ext cx="1049208" cy="466621"/>
          </a:xfrm>
          <a:prstGeom prst="rect">
            <a:avLst/>
          </a:prstGeom>
        </p:spPr>
      </p:pic>
      <p:sp>
        <p:nvSpPr>
          <p:cNvPr id="47" name="&quot;No&quot; Symbol 46">
            <a:extLst>
              <a:ext uri="{FF2B5EF4-FFF2-40B4-BE49-F238E27FC236}">
                <a16:creationId xmlns:a16="http://schemas.microsoft.com/office/drawing/2014/main" id="{5B26877F-734A-C74F-B57D-E96B03DE6A0F}"/>
              </a:ext>
            </a:extLst>
          </p:cNvPr>
          <p:cNvSpPr/>
          <p:nvPr/>
        </p:nvSpPr>
        <p:spPr>
          <a:xfrm>
            <a:off x="2508680" y="5370638"/>
            <a:ext cx="703783" cy="628294"/>
          </a:xfrm>
          <a:prstGeom prst="noSmoking">
            <a:avLst>
              <a:gd name="adj" fmla="val 933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9" name="Title 28">
            <a:extLst>
              <a:ext uri="{FF2B5EF4-FFF2-40B4-BE49-F238E27FC236}">
                <a16:creationId xmlns:a16="http://schemas.microsoft.com/office/drawing/2014/main" id="{CC559583-3207-6F4C-9738-68025D1CB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3634" y="859068"/>
            <a:ext cx="10515600" cy="1325563"/>
          </a:xfrm>
        </p:spPr>
        <p:txBody>
          <a:bodyPr>
            <a:noAutofit/>
          </a:bodyPr>
          <a:lstStyle/>
          <a:p>
            <a:r>
              <a:rPr lang="en-US" sz="2800" b="1" dirty="0">
                <a:latin typeface="+mj-lt"/>
                <a:ea typeface="+mj-ea"/>
                <a:cs typeface="+mj-cs"/>
              </a:rPr>
              <a:t>Energetic</a:t>
            </a:r>
            <a:r>
              <a:rPr lang="en-US" sz="2800" b="1" dirty="0"/>
              <a:t> compensation: </a:t>
            </a:r>
            <a:r>
              <a:rPr lang="en-US" sz="2800" dirty="0"/>
              <a:t>decreases in abundance of one species are offset by increases from others, so </a:t>
            </a:r>
            <a:r>
              <a:rPr lang="en-US" sz="2800" b="1" dirty="0"/>
              <a:t>total energy use</a:t>
            </a:r>
            <a:r>
              <a:rPr lang="en-US" sz="2800" dirty="0"/>
              <a:t> is maintained.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BD4C9F8D-C8B8-B34A-A5F4-5ADBE313346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73566" y="4025514"/>
            <a:ext cx="541169" cy="254967"/>
          </a:xfrm>
          <a:prstGeom prst="rect">
            <a:avLst/>
          </a:prstGeom>
        </p:spPr>
      </p:pic>
      <p:sp>
        <p:nvSpPr>
          <p:cNvPr id="30" name="Right Bracket 29">
            <a:extLst>
              <a:ext uri="{FF2B5EF4-FFF2-40B4-BE49-F238E27FC236}">
                <a16:creationId xmlns:a16="http://schemas.microsoft.com/office/drawing/2014/main" id="{C9E07C17-CA51-2946-9BE4-584B86F48437}"/>
              </a:ext>
            </a:extLst>
          </p:cNvPr>
          <p:cNvSpPr/>
          <p:nvPr/>
        </p:nvSpPr>
        <p:spPr>
          <a:xfrm>
            <a:off x="3206999" y="3001375"/>
            <a:ext cx="180625" cy="1802081"/>
          </a:xfrm>
          <a:prstGeom prst="rightBracket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25F48382-C2F4-1343-808D-77BC6AAAFB28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82008" y="2870187"/>
            <a:ext cx="319424" cy="26237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1DB7A5D-CC64-5645-B019-7E38511E93B7}"/>
              </a:ext>
            </a:extLst>
          </p:cNvPr>
          <p:cNvSpPr txBox="1"/>
          <p:nvPr/>
        </p:nvSpPr>
        <p:spPr>
          <a:xfrm>
            <a:off x="4741420" y="2803153"/>
            <a:ext cx="697185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When 	     is absent,          increases in abundance to use 100% of the energy left unused by           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An assemblage without           uses the same amount of energy as the complete assemblage.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0715BB13-3400-3545-8D42-6AA2E36E6C3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71135" y="3132563"/>
            <a:ext cx="541169" cy="254967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399660B7-9877-7E4C-A6CF-D7117B59629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30847" y="3902415"/>
            <a:ext cx="541169" cy="254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7761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28">
            <a:extLst>
              <a:ext uri="{FF2B5EF4-FFF2-40B4-BE49-F238E27FC236}">
                <a16:creationId xmlns:a16="http://schemas.microsoft.com/office/drawing/2014/main" id="{4BAAC06C-CA6D-E140-8D82-58F02FACF55A}"/>
              </a:ext>
            </a:extLst>
          </p:cNvPr>
          <p:cNvSpPr txBox="1">
            <a:spLocks/>
          </p:cNvSpPr>
          <p:nvPr/>
        </p:nvSpPr>
        <p:spPr>
          <a:xfrm>
            <a:off x="823634" y="371014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800" dirty="0"/>
          </a:p>
        </p:txBody>
      </p:sp>
      <p:sp>
        <p:nvSpPr>
          <p:cNvPr id="41" name="Title 83">
            <a:extLst>
              <a:ext uri="{FF2B5EF4-FFF2-40B4-BE49-F238E27FC236}">
                <a16:creationId xmlns:a16="http://schemas.microsoft.com/office/drawing/2014/main" id="{77597863-AFFE-0645-8915-F7FCE6767F05}"/>
              </a:ext>
            </a:extLst>
          </p:cNvPr>
          <p:cNvSpPr txBox="1">
            <a:spLocks/>
          </p:cNvSpPr>
          <p:nvPr/>
        </p:nvSpPr>
        <p:spPr>
          <a:xfrm>
            <a:off x="990599" y="1002295"/>
            <a:ext cx="10944498" cy="42489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When observed, energetic compensation is consistent with a </a:t>
            </a:r>
            <a:r>
              <a:rPr lang="en-US" sz="2800" b="1" dirty="0"/>
              <a:t>zero sum competitive dynamic.</a:t>
            </a:r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Energetic compensation renders </a:t>
            </a:r>
            <a:r>
              <a:rPr lang="en-US" sz="2800" b="1" dirty="0"/>
              <a:t>community-level function less variable than individual species’ abundances. </a:t>
            </a:r>
            <a:endParaRPr lang="en-US" sz="2800" dirty="0"/>
          </a:p>
          <a:p>
            <a:endParaRPr lang="en-US" sz="2800" b="1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8695521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83">
            <a:extLst>
              <a:ext uri="{FF2B5EF4-FFF2-40B4-BE49-F238E27FC236}">
                <a16:creationId xmlns:a16="http://schemas.microsoft.com/office/drawing/2014/main" id="{571832BC-90EA-294E-8696-CCECD2F109F5}"/>
              </a:ext>
            </a:extLst>
          </p:cNvPr>
          <p:cNvSpPr txBox="1">
            <a:spLocks/>
          </p:cNvSpPr>
          <p:nvPr/>
        </p:nvSpPr>
        <p:spPr>
          <a:xfrm>
            <a:off x="990599" y="1002295"/>
            <a:ext cx="10944498" cy="42489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For energetic compensation to occur, some species must have </a:t>
            </a:r>
            <a:r>
              <a:rPr lang="en-US" sz="2800" b="1" dirty="0"/>
              <a:t>identical </a:t>
            </a:r>
            <a:r>
              <a:rPr lang="en-US" sz="2800" dirty="0"/>
              <a:t>or </a:t>
            </a:r>
            <a:r>
              <a:rPr lang="en-US" sz="2800" b="1" dirty="0"/>
              <a:t>overlapping </a:t>
            </a:r>
            <a:r>
              <a:rPr lang="en-US" sz="2800" dirty="0"/>
              <a:t>traits relating to both resource use and environmental tolerances.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0366757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Picture 61">
            <a:extLst>
              <a:ext uri="{FF2B5EF4-FFF2-40B4-BE49-F238E27FC236}">
                <a16:creationId xmlns:a16="http://schemas.microsoft.com/office/drawing/2014/main" id="{2BE77AC4-5A50-9043-A861-2553F90C318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985" y="2635187"/>
            <a:ext cx="758262" cy="622839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AC4F8032-7450-BC49-A597-85A441A908B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5347" y="2231392"/>
            <a:ext cx="2490653" cy="1107684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9620A41C-E9F9-D445-8160-D0EFE23F2D57}"/>
              </a:ext>
            </a:extLst>
          </p:cNvPr>
          <p:cNvSpPr/>
          <p:nvPr/>
        </p:nvSpPr>
        <p:spPr>
          <a:xfrm>
            <a:off x="3359485" y="3428999"/>
            <a:ext cx="4258288" cy="3271301"/>
          </a:xfrm>
          <a:prstGeom prst="ellipse">
            <a:avLst/>
          </a:pr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1010935F-F9D8-7649-BF56-9FC467193DB5}"/>
              </a:ext>
            </a:extLst>
          </p:cNvPr>
          <p:cNvSpPr/>
          <p:nvPr/>
        </p:nvSpPr>
        <p:spPr>
          <a:xfrm>
            <a:off x="4695905" y="3429000"/>
            <a:ext cx="4258288" cy="3271301"/>
          </a:xfrm>
          <a:prstGeom prst="ellipse">
            <a:avLst/>
          </a:pr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Graphic 54" descr="Cloud With Lightning And Rain outline">
            <a:extLst>
              <a:ext uri="{FF2B5EF4-FFF2-40B4-BE49-F238E27FC236}">
                <a16:creationId xmlns:a16="http://schemas.microsoft.com/office/drawing/2014/main" id="{830E4DE3-A7C1-7B4E-BB7E-5016E6887D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87882" y="4118841"/>
            <a:ext cx="914400" cy="914400"/>
          </a:xfrm>
          <a:prstGeom prst="rect">
            <a:avLst/>
          </a:prstGeom>
        </p:spPr>
      </p:pic>
      <p:pic>
        <p:nvPicPr>
          <p:cNvPr id="72" name="Graphic 71" descr="Partial sun outline">
            <a:extLst>
              <a:ext uri="{FF2B5EF4-FFF2-40B4-BE49-F238E27FC236}">
                <a16:creationId xmlns:a16="http://schemas.microsoft.com/office/drawing/2014/main" id="{72E310E1-839A-E649-AA3B-9A4EBF00D6A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019203" y="3916316"/>
            <a:ext cx="914400" cy="914400"/>
          </a:xfrm>
          <a:prstGeom prst="rect">
            <a:avLst/>
          </a:prstGeom>
        </p:spPr>
      </p:pic>
      <p:pic>
        <p:nvPicPr>
          <p:cNvPr id="74" name="Graphic 73" descr="Cactus outline">
            <a:extLst>
              <a:ext uri="{FF2B5EF4-FFF2-40B4-BE49-F238E27FC236}">
                <a16:creationId xmlns:a16="http://schemas.microsoft.com/office/drawing/2014/main" id="{CB189AA5-6BE2-9C43-AEAE-99F8113C8A5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585896" y="5067185"/>
            <a:ext cx="914400" cy="914400"/>
          </a:xfrm>
          <a:prstGeom prst="rect">
            <a:avLst/>
          </a:prstGeom>
        </p:spPr>
      </p:pic>
      <p:pic>
        <p:nvPicPr>
          <p:cNvPr id="77" name="Graphic 76" descr="Dim (Medium Sun) outline">
            <a:extLst>
              <a:ext uri="{FF2B5EF4-FFF2-40B4-BE49-F238E27FC236}">
                <a16:creationId xmlns:a16="http://schemas.microsoft.com/office/drawing/2014/main" id="{DD46BB26-C657-A548-B49C-E77802EA9DF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809659" y="4118841"/>
            <a:ext cx="914400" cy="914400"/>
          </a:xfrm>
          <a:prstGeom prst="rect">
            <a:avLst/>
          </a:prstGeom>
        </p:spPr>
      </p:pic>
      <p:pic>
        <p:nvPicPr>
          <p:cNvPr id="79" name="Graphic 78" descr="Sunflower with solid fill">
            <a:extLst>
              <a:ext uri="{FF2B5EF4-FFF2-40B4-BE49-F238E27FC236}">
                <a16:creationId xmlns:a16="http://schemas.microsoft.com/office/drawing/2014/main" id="{F3726994-B4F0-754F-80E5-452F0C17BA8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785250" y="5260243"/>
            <a:ext cx="914400" cy="914400"/>
          </a:xfrm>
          <a:prstGeom prst="rect">
            <a:avLst/>
          </a:prstGeom>
        </p:spPr>
      </p:pic>
      <p:pic>
        <p:nvPicPr>
          <p:cNvPr id="81" name="Graphic 80" descr="Sunflower outline">
            <a:extLst>
              <a:ext uri="{FF2B5EF4-FFF2-40B4-BE49-F238E27FC236}">
                <a16:creationId xmlns:a16="http://schemas.microsoft.com/office/drawing/2014/main" id="{7511D465-22B4-D149-A3E4-57B33B389B6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574268" y="5287916"/>
            <a:ext cx="914400" cy="914400"/>
          </a:xfrm>
          <a:prstGeom prst="rect">
            <a:avLst/>
          </a:prstGeom>
        </p:spPr>
      </p:pic>
      <p:sp>
        <p:nvSpPr>
          <p:cNvPr id="84" name="Title 83">
            <a:extLst>
              <a:ext uri="{FF2B5EF4-FFF2-40B4-BE49-F238E27FC236}">
                <a16:creationId xmlns:a16="http://schemas.microsoft.com/office/drawing/2014/main" id="{A5E71482-A16D-2C4A-9D7B-130A3857E8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49895"/>
            <a:ext cx="10515600" cy="1325563"/>
          </a:xfrm>
        </p:spPr>
        <p:txBody>
          <a:bodyPr>
            <a:noAutofit/>
          </a:bodyPr>
          <a:lstStyle/>
          <a:p>
            <a:r>
              <a:rPr lang="en-US" sz="2800" b="1" dirty="0"/>
              <a:t>Species are not identical </a:t>
            </a:r>
            <a:r>
              <a:rPr lang="en-US" sz="2800" dirty="0"/>
              <a:t>but have </a:t>
            </a:r>
            <a:r>
              <a:rPr lang="en-US" sz="2800" b="1" dirty="0"/>
              <a:t>overlapping resource use and </a:t>
            </a:r>
            <a:r>
              <a:rPr lang="en-US" sz="2800" dirty="0"/>
              <a:t> </a:t>
            </a:r>
            <a:r>
              <a:rPr lang="en-US" sz="2800" b="1" dirty="0"/>
              <a:t>environmental requirements.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6112171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raphic 81" descr="Partial sun outline">
            <a:extLst>
              <a:ext uri="{FF2B5EF4-FFF2-40B4-BE49-F238E27FC236}">
                <a16:creationId xmlns:a16="http://schemas.microsoft.com/office/drawing/2014/main" id="{5699771B-A78F-B441-A47F-E94CC83A3C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24354" y="1936620"/>
            <a:ext cx="914400" cy="914400"/>
          </a:xfrm>
          <a:prstGeom prst="rect">
            <a:avLst/>
          </a:prstGeom>
        </p:spPr>
      </p:pic>
      <p:pic>
        <p:nvPicPr>
          <p:cNvPr id="83" name="Graphic 82" descr="Cactus outline">
            <a:extLst>
              <a:ext uri="{FF2B5EF4-FFF2-40B4-BE49-F238E27FC236}">
                <a16:creationId xmlns:a16="http://schemas.microsoft.com/office/drawing/2014/main" id="{169D9F6A-5A57-8F4C-A693-7E52911729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971188" y="1962762"/>
            <a:ext cx="914400" cy="914400"/>
          </a:xfrm>
          <a:prstGeom prst="rect">
            <a:avLst/>
          </a:prstGeom>
        </p:spPr>
      </p:pic>
      <p:pic>
        <p:nvPicPr>
          <p:cNvPr id="85" name="Graphic 84" descr="Cactus outline">
            <a:extLst>
              <a:ext uri="{FF2B5EF4-FFF2-40B4-BE49-F238E27FC236}">
                <a16:creationId xmlns:a16="http://schemas.microsoft.com/office/drawing/2014/main" id="{45305E78-CDBD-6942-B9FD-B70E5F8311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990494" y="2031705"/>
            <a:ext cx="914400" cy="914400"/>
          </a:xfrm>
          <a:prstGeom prst="rect">
            <a:avLst/>
          </a:prstGeom>
        </p:spPr>
      </p:pic>
      <p:pic>
        <p:nvPicPr>
          <p:cNvPr id="86" name="Graphic 85" descr="Dim (Medium Sun) outline">
            <a:extLst>
              <a:ext uri="{FF2B5EF4-FFF2-40B4-BE49-F238E27FC236}">
                <a16:creationId xmlns:a16="http://schemas.microsoft.com/office/drawing/2014/main" id="{18C9DBE6-6ABA-E746-A42A-EDBD5F15AA9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753246" y="2038891"/>
            <a:ext cx="914400" cy="914400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1B036ADD-CFAF-E54A-BEC8-84378462F2D6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5296" y="2816723"/>
            <a:ext cx="2056049" cy="914400"/>
          </a:xfrm>
          <a:prstGeom prst="rect">
            <a:avLst/>
          </a:prstGeom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8D2EA1DB-0263-1849-97F1-FE47B87835BB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860" y="4548357"/>
            <a:ext cx="758262" cy="622839"/>
          </a:xfrm>
          <a:prstGeom prst="rect">
            <a:avLst/>
          </a:prstGeom>
        </p:spPr>
      </p:pic>
      <p:pic>
        <p:nvPicPr>
          <p:cNvPr id="9" name="Graphic 8" descr="Checkmark with solid fill">
            <a:extLst>
              <a:ext uri="{FF2B5EF4-FFF2-40B4-BE49-F238E27FC236}">
                <a16:creationId xmlns:a16="http://schemas.microsoft.com/office/drawing/2014/main" id="{192E8E60-D349-5242-9F46-B9E9ABBA64E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624343" y="2939927"/>
            <a:ext cx="791196" cy="791196"/>
          </a:xfrm>
          <a:prstGeom prst="rect">
            <a:avLst/>
          </a:prstGeom>
        </p:spPr>
      </p:pic>
      <p:pic>
        <p:nvPicPr>
          <p:cNvPr id="90" name="Graphic 89" descr="Checkmark with solid fill">
            <a:extLst>
              <a:ext uri="{FF2B5EF4-FFF2-40B4-BE49-F238E27FC236}">
                <a16:creationId xmlns:a16="http://schemas.microsoft.com/office/drawing/2014/main" id="{4FA7C0D5-E334-DD40-ADB8-E5E6BA0C423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032790" y="2946105"/>
            <a:ext cx="791196" cy="791196"/>
          </a:xfrm>
          <a:prstGeom prst="rect">
            <a:avLst/>
          </a:prstGeom>
        </p:spPr>
      </p:pic>
      <p:pic>
        <p:nvPicPr>
          <p:cNvPr id="91" name="Graphic 90" descr="Checkmark with solid fill">
            <a:extLst>
              <a:ext uri="{FF2B5EF4-FFF2-40B4-BE49-F238E27FC236}">
                <a16:creationId xmlns:a16="http://schemas.microsoft.com/office/drawing/2014/main" id="{DEF78CE3-D51B-2A48-B962-2D2AE124A9B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524354" y="4380000"/>
            <a:ext cx="791196" cy="791196"/>
          </a:xfrm>
          <a:prstGeom prst="rect">
            <a:avLst/>
          </a:prstGeom>
        </p:spPr>
      </p:pic>
      <p:pic>
        <p:nvPicPr>
          <p:cNvPr id="92" name="Graphic 91" descr="Checkmark with solid fill">
            <a:extLst>
              <a:ext uri="{FF2B5EF4-FFF2-40B4-BE49-F238E27FC236}">
                <a16:creationId xmlns:a16="http://schemas.microsoft.com/office/drawing/2014/main" id="{F4C62F02-346E-5842-BAE9-C4992F89D39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000184" y="4380000"/>
            <a:ext cx="791196" cy="791196"/>
          </a:xfrm>
          <a:prstGeom prst="rect">
            <a:avLst/>
          </a:prstGeom>
        </p:spPr>
      </p:pic>
      <p:pic>
        <p:nvPicPr>
          <p:cNvPr id="93" name="Picture 92">
            <a:extLst>
              <a:ext uri="{FF2B5EF4-FFF2-40B4-BE49-F238E27FC236}">
                <a16:creationId xmlns:a16="http://schemas.microsoft.com/office/drawing/2014/main" id="{5330BB54-D568-A84F-A940-BC7292FC16FB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76204" y="2816723"/>
            <a:ext cx="2056049" cy="914400"/>
          </a:xfrm>
          <a:prstGeom prst="rect">
            <a:avLst/>
          </a:prstGeom>
        </p:spPr>
      </p:pic>
      <p:pic>
        <p:nvPicPr>
          <p:cNvPr id="94" name="Picture 93">
            <a:extLst>
              <a:ext uri="{FF2B5EF4-FFF2-40B4-BE49-F238E27FC236}">
                <a16:creationId xmlns:a16="http://schemas.microsoft.com/office/drawing/2014/main" id="{07C28F25-ADD3-DF45-9258-6BF9C6B25C08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66768" y="4548357"/>
            <a:ext cx="758262" cy="622839"/>
          </a:xfrm>
          <a:prstGeom prst="rect">
            <a:avLst/>
          </a:prstGeom>
        </p:spPr>
      </p:pic>
      <p:pic>
        <p:nvPicPr>
          <p:cNvPr id="95" name="Graphic 94" descr="Checkmark with solid fill">
            <a:extLst>
              <a:ext uri="{FF2B5EF4-FFF2-40B4-BE49-F238E27FC236}">
                <a16:creationId xmlns:a16="http://schemas.microsoft.com/office/drawing/2014/main" id="{B4B3851C-E4B8-C845-ABFB-4540D92DE66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705251" y="2939927"/>
            <a:ext cx="791196" cy="791196"/>
          </a:xfrm>
          <a:prstGeom prst="rect">
            <a:avLst/>
          </a:prstGeom>
        </p:spPr>
      </p:pic>
      <p:pic>
        <p:nvPicPr>
          <p:cNvPr id="96" name="Graphic 95" descr="Checkmark with solid fill">
            <a:extLst>
              <a:ext uri="{FF2B5EF4-FFF2-40B4-BE49-F238E27FC236}">
                <a16:creationId xmlns:a16="http://schemas.microsoft.com/office/drawing/2014/main" id="{CC8A4401-71CF-2D49-A638-77FA2D1370D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113698" y="2946105"/>
            <a:ext cx="791196" cy="791196"/>
          </a:xfrm>
          <a:prstGeom prst="rect">
            <a:avLst/>
          </a:prstGeom>
        </p:spPr>
      </p:pic>
      <p:pic>
        <p:nvPicPr>
          <p:cNvPr id="98" name="Graphic 97" descr="Checkmark with solid fill">
            <a:extLst>
              <a:ext uri="{FF2B5EF4-FFF2-40B4-BE49-F238E27FC236}">
                <a16:creationId xmlns:a16="http://schemas.microsoft.com/office/drawing/2014/main" id="{E5701311-0CC7-954E-9C25-52CE60B85D5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081092" y="4380000"/>
            <a:ext cx="791196" cy="791196"/>
          </a:xfrm>
          <a:prstGeom prst="rect">
            <a:avLst/>
          </a:prstGeom>
        </p:spPr>
      </p:pic>
      <p:pic>
        <p:nvPicPr>
          <p:cNvPr id="99" name="Graphic 98" descr="Close with solid fill">
            <a:extLst>
              <a:ext uri="{FF2B5EF4-FFF2-40B4-BE49-F238E27FC236}">
                <a16:creationId xmlns:a16="http://schemas.microsoft.com/office/drawing/2014/main" id="{C33D1F17-3FA2-1E44-87D0-D9CC4D1C05F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699170" y="4256796"/>
            <a:ext cx="914400" cy="914400"/>
          </a:xfrm>
          <a:prstGeom prst="rect">
            <a:avLst/>
          </a:prstGeom>
        </p:spPr>
      </p:pic>
      <p:sp>
        <p:nvSpPr>
          <p:cNvPr id="22" name="Title 83">
            <a:extLst>
              <a:ext uri="{FF2B5EF4-FFF2-40B4-BE49-F238E27FC236}">
                <a16:creationId xmlns:a16="http://schemas.microsoft.com/office/drawing/2014/main" id="{C5E93827-4E76-1444-91E1-75026AAC92F0}"/>
              </a:ext>
            </a:extLst>
          </p:cNvPr>
          <p:cNvSpPr txBox="1">
            <a:spLocks/>
          </p:cNvSpPr>
          <p:nvPr/>
        </p:nvSpPr>
        <p:spPr>
          <a:xfrm>
            <a:off x="838199" y="849895"/>
            <a:ext cx="1094449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/>
              <a:t>Species differ in their responses to varying environmental conditions.</a:t>
            </a:r>
          </a:p>
        </p:txBody>
      </p:sp>
    </p:spTree>
    <p:extLst>
      <p:ext uri="{BB962C8B-B14F-4D97-AF65-F5344CB8AC3E}">
        <p14:creationId xmlns:p14="http://schemas.microsoft.com/office/powerpoint/2010/main" val="1889854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raphic 81" descr="Partial sun outline">
            <a:extLst>
              <a:ext uri="{FF2B5EF4-FFF2-40B4-BE49-F238E27FC236}">
                <a16:creationId xmlns:a16="http://schemas.microsoft.com/office/drawing/2014/main" id="{5699771B-A78F-B441-A47F-E94CC83A3C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24354" y="1936620"/>
            <a:ext cx="914400" cy="914400"/>
          </a:xfrm>
          <a:prstGeom prst="rect">
            <a:avLst/>
          </a:prstGeom>
        </p:spPr>
      </p:pic>
      <p:pic>
        <p:nvPicPr>
          <p:cNvPr id="83" name="Graphic 82" descr="Cactus outline">
            <a:extLst>
              <a:ext uri="{FF2B5EF4-FFF2-40B4-BE49-F238E27FC236}">
                <a16:creationId xmlns:a16="http://schemas.microsoft.com/office/drawing/2014/main" id="{169D9F6A-5A57-8F4C-A693-7E52911729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06730" y="1947409"/>
            <a:ext cx="914400" cy="914400"/>
          </a:xfrm>
          <a:prstGeom prst="rect">
            <a:avLst/>
          </a:prstGeom>
        </p:spPr>
      </p:pic>
      <p:pic>
        <p:nvPicPr>
          <p:cNvPr id="85" name="Graphic 84" descr="Cactus outline">
            <a:extLst>
              <a:ext uri="{FF2B5EF4-FFF2-40B4-BE49-F238E27FC236}">
                <a16:creationId xmlns:a16="http://schemas.microsoft.com/office/drawing/2014/main" id="{45305E78-CDBD-6942-B9FD-B70E5F8311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113670" y="2025527"/>
            <a:ext cx="914400" cy="914400"/>
          </a:xfrm>
          <a:prstGeom prst="rect">
            <a:avLst/>
          </a:prstGeom>
        </p:spPr>
      </p:pic>
      <p:pic>
        <p:nvPicPr>
          <p:cNvPr id="86" name="Graphic 85" descr="Dim (Medium Sun) outline">
            <a:extLst>
              <a:ext uri="{FF2B5EF4-FFF2-40B4-BE49-F238E27FC236}">
                <a16:creationId xmlns:a16="http://schemas.microsoft.com/office/drawing/2014/main" id="{18C9DBE6-6ABA-E746-A42A-EDBD5F15AA9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999628" y="2025527"/>
            <a:ext cx="914400" cy="914400"/>
          </a:xfrm>
          <a:prstGeom prst="rect">
            <a:avLst/>
          </a:prstGeom>
        </p:spPr>
      </p:pic>
      <p:sp>
        <p:nvSpPr>
          <p:cNvPr id="79" name="Title 83">
            <a:extLst>
              <a:ext uri="{FF2B5EF4-FFF2-40B4-BE49-F238E27FC236}">
                <a16:creationId xmlns:a16="http://schemas.microsoft.com/office/drawing/2014/main" id="{32D680C2-0E3E-AE49-B170-772D2B3F4E3D}"/>
              </a:ext>
            </a:extLst>
          </p:cNvPr>
          <p:cNvSpPr txBox="1">
            <a:spLocks/>
          </p:cNvSpPr>
          <p:nvPr/>
        </p:nvSpPr>
        <p:spPr>
          <a:xfrm>
            <a:off x="838199" y="849895"/>
            <a:ext cx="1094449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/>
              <a:t>Changing conditions </a:t>
            </a:r>
            <a:r>
              <a:rPr lang="en-US" sz="2800" dirty="0"/>
              <a:t>over time can affect the potential for compensation by </a:t>
            </a:r>
            <a:r>
              <a:rPr lang="en-US" sz="2800" b="1" dirty="0"/>
              <a:t>shifting overall species composition.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F026110-5E5B-2C43-854E-BF520692CAEB}"/>
              </a:ext>
            </a:extLst>
          </p:cNvPr>
          <p:cNvSpPr/>
          <p:nvPr/>
        </p:nvSpPr>
        <p:spPr>
          <a:xfrm>
            <a:off x="8541243" y="3026451"/>
            <a:ext cx="1486827" cy="1542329"/>
          </a:xfrm>
          <a:prstGeom prst="rect">
            <a:avLst/>
          </a:prstGeom>
          <a:noFill/>
          <a:ln w="603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81531817-97AB-3B45-AB38-7F57B9AD18C3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51994" y="4701548"/>
            <a:ext cx="581057" cy="278115"/>
          </a:xfrm>
          <a:prstGeom prst="rect">
            <a:avLst/>
          </a:prstGeom>
        </p:spPr>
      </p:pic>
      <p:sp>
        <p:nvSpPr>
          <p:cNvPr id="48" name="&quot;No&quot; Symbol 47">
            <a:extLst>
              <a:ext uri="{FF2B5EF4-FFF2-40B4-BE49-F238E27FC236}">
                <a16:creationId xmlns:a16="http://schemas.microsoft.com/office/drawing/2014/main" id="{87CF6909-BC0E-9A4E-AA7C-50AC28C073E8}"/>
              </a:ext>
            </a:extLst>
          </p:cNvPr>
          <p:cNvSpPr/>
          <p:nvPr/>
        </p:nvSpPr>
        <p:spPr>
          <a:xfrm>
            <a:off x="9051993" y="4650190"/>
            <a:ext cx="389759" cy="374476"/>
          </a:xfrm>
          <a:prstGeom prst="noSmoking">
            <a:avLst>
              <a:gd name="adj" fmla="val 933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3E65E38-90D6-644E-98B1-2D9EFEC5D1F6}"/>
              </a:ext>
            </a:extLst>
          </p:cNvPr>
          <p:cNvSpPr txBox="1"/>
          <p:nvPr/>
        </p:nvSpPr>
        <p:spPr>
          <a:xfrm>
            <a:off x="9184856" y="3999086"/>
            <a:ext cx="75391" cy="162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1DAB2CBC-54B3-694E-A028-813CEB795434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75810" y="4145369"/>
            <a:ext cx="176899" cy="156382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0DA7E3D3-5B2D-7B4A-B105-C668F992ECFB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96540" y="4062016"/>
            <a:ext cx="176899" cy="156382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48D913A9-4754-994C-80F5-355CA1620333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01576" y="4192220"/>
            <a:ext cx="176899" cy="156382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13BEE6A0-A4EC-8146-8A0A-EA24D357F56A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29563" y="4652759"/>
            <a:ext cx="581057" cy="2781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50881B2-0DA8-F54C-9E3E-DC343C09CEF0}"/>
              </a:ext>
            </a:extLst>
          </p:cNvPr>
          <p:cNvSpPr txBox="1"/>
          <p:nvPr/>
        </p:nvSpPr>
        <p:spPr>
          <a:xfrm>
            <a:off x="8194306" y="4866971"/>
            <a:ext cx="118266" cy="2364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43BA0168-B3B6-FA43-BCBB-2F69B712015A}"/>
              </a:ext>
            </a:extLst>
          </p:cNvPr>
          <p:cNvSpPr/>
          <p:nvPr/>
        </p:nvSpPr>
        <p:spPr>
          <a:xfrm>
            <a:off x="6806603" y="3020963"/>
            <a:ext cx="1581803" cy="1542329"/>
          </a:xfrm>
          <a:prstGeom prst="rect">
            <a:avLst/>
          </a:prstGeom>
          <a:noFill/>
          <a:ln w="603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FE50B0EF-FF6E-5C4B-9374-7A3660EDABD9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01578" y="3070770"/>
            <a:ext cx="599405" cy="303931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F75A8142-4272-F440-88E2-496A28A7B0BB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48890" y="3442915"/>
            <a:ext cx="599405" cy="303931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DD6534BE-8A28-2F4E-B02D-44CFCB4218BD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95957" y="3149085"/>
            <a:ext cx="599405" cy="303931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D4FF3E89-2F79-C649-A0F6-FE924A572A6A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69852" y="4165122"/>
            <a:ext cx="176898" cy="155852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C5C0695A-B867-B04D-8415-19A598969197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0582" y="4081769"/>
            <a:ext cx="176898" cy="155852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39E8385B-5710-E742-87BC-2C9E96F98A23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93998" y="4200971"/>
            <a:ext cx="176898" cy="155852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E7CCB792-CB7D-F948-8F39-7BB3ACFFDE34}"/>
              </a:ext>
            </a:extLst>
          </p:cNvPr>
          <p:cNvGrpSpPr/>
          <p:nvPr/>
        </p:nvGrpSpPr>
        <p:grpSpPr>
          <a:xfrm>
            <a:off x="838201" y="2967547"/>
            <a:ext cx="5449308" cy="2140017"/>
            <a:chOff x="838201" y="2967547"/>
            <a:chExt cx="5449308" cy="2140017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DEA69892-7C21-4048-9408-2473BD547DEB}"/>
                </a:ext>
              </a:extLst>
            </p:cNvPr>
            <p:cNvGrpSpPr/>
            <p:nvPr/>
          </p:nvGrpSpPr>
          <p:grpSpPr>
            <a:xfrm>
              <a:off x="838201" y="2982073"/>
              <a:ext cx="3466856" cy="2125491"/>
              <a:chOff x="1098396" y="2992528"/>
              <a:chExt cx="5915395" cy="3369795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528256B4-64AB-9443-8C98-0DC1A1F9F8C2}"/>
                  </a:ext>
                </a:extLst>
              </p:cNvPr>
              <p:cNvSpPr/>
              <p:nvPr/>
            </p:nvSpPr>
            <p:spPr>
              <a:xfrm>
                <a:off x="4329046" y="3009729"/>
                <a:ext cx="2684745" cy="2587710"/>
              </a:xfrm>
              <a:prstGeom prst="rect">
                <a:avLst/>
              </a:prstGeom>
              <a:noFill/>
              <a:ln w="6032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A1EAB641-2B4B-DB40-98FB-FB6508AE78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251302" y="5820197"/>
                <a:ext cx="1049208" cy="466621"/>
              </a:xfrm>
              <a:prstGeom prst="rect">
                <a:avLst/>
              </a:prstGeom>
            </p:spPr>
          </p:pic>
          <p:sp>
            <p:nvSpPr>
              <p:cNvPr id="15" name="&quot;No&quot; Symbol 14">
                <a:extLst>
                  <a:ext uri="{FF2B5EF4-FFF2-40B4-BE49-F238E27FC236}">
                    <a16:creationId xmlns:a16="http://schemas.microsoft.com/office/drawing/2014/main" id="{45095973-3349-0B4A-9636-5525975D125B}"/>
                  </a:ext>
                </a:extLst>
              </p:cNvPr>
              <p:cNvSpPr/>
              <p:nvPr/>
            </p:nvSpPr>
            <p:spPr>
              <a:xfrm>
                <a:off x="5251301" y="5734029"/>
                <a:ext cx="703783" cy="628294"/>
              </a:xfrm>
              <a:prstGeom prst="noSmoking">
                <a:avLst>
                  <a:gd name="adj" fmla="val 9331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EC584D8-D45C-BF45-AC18-92F8B690611A}"/>
                  </a:ext>
                </a:extLst>
              </p:cNvPr>
              <p:cNvSpPr txBox="1"/>
              <p:nvPr/>
            </p:nvSpPr>
            <p:spPr>
              <a:xfrm>
                <a:off x="5491209" y="4641610"/>
                <a:ext cx="136132" cy="2721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US" dirty="0"/>
              </a:p>
            </p:txBody>
          </p:sp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4085844E-56B5-A64B-A05C-80D9766119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536135" y="4485707"/>
                <a:ext cx="319424" cy="262376"/>
              </a:xfrm>
              <a:prstGeom prst="rect">
                <a:avLst/>
              </a:prstGeom>
            </p:spPr>
          </p:pic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31F99028-6BA4-7D42-91A2-1860F6FC3A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113738" y="4887044"/>
                <a:ext cx="319424" cy="262376"/>
              </a:xfrm>
              <a:prstGeom prst="rect">
                <a:avLst/>
              </a:prstGeom>
            </p:spPr>
          </p:pic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1462F10F-D5AB-EF4E-BAFB-0F1EFC0F33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054013" y="4747195"/>
                <a:ext cx="319424" cy="262376"/>
              </a:xfrm>
              <a:prstGeom prst="rect">
                <a:avLst/>
              </a:prstGeom>
            </p:spPr>
          </p:pic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42E52EC8-B969-BC43-92A4-659A064DFF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616194" y="3878997"/>
                <a:ext cx="319424" cy="262376"/>
              </a:xfrm>
              <a:prstGeom prst="rect">
                <a:avLst/>
              </a:prstGeom>
            </p:spPr>
          </p:pic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336B4ABC-910B-C743-B97D-05E5A975EE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195527" y="3643424"/>
                <a:ext cx="319424" cy="262376"/>
              </a:xfrm>
              <a:prstGeom prst="rect">
                <a:avLst/>
              </a:prstGeom>
            </p:spPr>
          </p:pic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44172061-7E3A-DA41-8392-0899E10848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528564" y="3796482"/>
                <a:ext cx="319424" cy="262376"/>
              </a:xfrm>
              <a:prstGeom prst="rect">
                <a:avLst/>
              </a:prstGeom>
            </p:spPr>
          </p:pic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D12A3C01-E3D8-5843-B615-1BB71C17B1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157600" y="3578093"/>
                <a:ext cx="319424" cy="262376"/>
              </a:xfrm>
              <a:prstGeom prst="rect">
                <a:avLst/>
              </a:prstGeom>
            </p:spPr>
          </p:pic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979C639E-D7C6-5743-A5F0-0DC54238C846}"/>
                  </a:ext>
                </a:extLst>
              </p:cNvPr>
              <p:cNvGrpSpPr/>
              <p:nvPr/>
            </p:nvGrpSpPr>
            <p:grpSpPr>
              <a:xfrm>
                <a:off x="1098396" y="2992528"/>
                <a:ext cx="2856242" cy="2604911"/>
                <a:chOff x="2135660" y="3222925"/>
                <a:chExt cx="2856242" cy="2604911"/>
              </a:xfrm>
            </p:grpSpPr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9A47D80C-84F8-F548-A6C1-2684EFA261C9}"/>
                    </a:ext>
                  </a:extLst>
                </p:cNvPr>
                <p:cNvSpPr/>
                <p:nvPr/>
              </p:nvSpPr>
              <p:spPr>
                <a:xfrm>
                  <a:off x="2135660" y="3222925"/>
                  <a:ext cx="2856242" cy="2587710"/>
                </a:xfrm>
                <a:prstGeom prst="rect">
                  <a:avLst/>
                </a:prstGeom>
                <a:noFill/>
                <a:ln w="6032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26" name="Picture 25">
                  <a:extLst>
                    <a:ext uri="{FF2B5EF4-FFF2-40B4-BE49-F238E27FC236}">
                      <a16:creationId xmlns:a16="http://schemas.microsoft.com/office/drawing/2014/main" id="{3216E3D6-86D4-9C49-9BAA-83BFD5D2220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307155" y="3306491"/>
                  <a:ext cx="1082337" cy="509934"/>
                </a:xfrm>
                <a:prstGeom prst="rect">
                  <a:avLst/>
                </a:prstGeom>
              </p:spPr>
            </p:pic>
            <p:pic>
              <p:nvPicPr>
                <p:cNvPr id="27" name="Picture 26">
                  <a:extLst>
                    <a:ext uri="{FF2B5EF4-FFF2-40B4-BE49-F238E27FC236}">
                      <a16:creationId xmlns:a16="http://schemas.microsoft.com/office/drawing/2014/main" id="{F5E13AFA-F2EB-024C-955E-DDBC67E726E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75109" y="4741251"/>
                  <a:ext cx="319424" cy="261487"/>
                </a:xfrm>
                <a:prstGeom prst="rect">
                  <a:avLst/>
                </a:prstGeom>
              </p:spPr>
            </p:pic>
            <p:pic>
              <p:nvPicPr>
                <p:cNvPr id="28" name="Picture 27">
                  <a:extLst>
                    <a:ext uri="{FF2B5EF4-FFF2-40B4-BE49-F238E27FC236}">
                      <a16:creationId xmlns:a16="http://schemas.microsoft.com/office/drawing/2014/main" id="{C86BAA3F-7760-1C4C-B4E7-2C4A51828AD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573154" y="3930873"/>
                  <a:ext cx="1082337" cy="509934"/>
                </a:xfrm>
                <a:prstGeom prst="rect">
                  <a:avLst/>
                </a:prstGeom>
              </p:spPr>
            </p:pic>
            <p:pic>
              <p:nvPicPr>
                <p:cNvPr id="29" name="Picture 28">
                  <a:extLst>
                    <a:ext uri="{FF2B5EF4-FFF2-40B4-BE49-F238E27FC236}">
                      <a16:creationId xmlns:a16="http://schemas.microsoft.com/office/drawing/2014/main" id="{59EB356E-612C-5D42-9A28-569CD4145C8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60987" y="3437887"/>
                  <a:ext cx="1082337" cy="509934"/>
                </a:xfrm>
                <a:prstGeom prst="rect">
                  <a:avLst/>
                </a:prstGeom>
              </p:spPr>
            </p:pic>
            <p:pic>
              <p:nvPicPr>
                <p:cNvPr id="30" name="Picture 29">
                  <a:extLst>
                    <a:ext uri="{FF2B5EF4-FFF2-40B4-BE49-F238E27FC236}">
                      <a16:creationId xmlns:a16="http://schemas.microsoft.com/office/drawing/2014/main" id="{CC3A732A-7FA4-3F4E-AE05-732B69F4548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745824" y="4180368"/>
                  <a:ext cx="1082337" cy="509934"/>
                </a:xfrm>
                <a:prstGeom prst="rect">
                  <a:avLst/>
                </a:prstGeom>
              </p:spPr>
            </p:pic>
            <p:pic>
              <p:nvPicPr>
                <p:cNvPr id="31" name="Picture 30">
                  <a:extLst>
                    <a:ext uri="{FF2B5EF4-FFF2-40B4-BE49-F238E27FC236}">
                      <a16:creationId xmlns:a16="http://schemas.microsoft.com/office/drawing/2014/main" id="{3605D9A5-8A69-E44F-ABB9-FAE49B8698E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152711" y="5142588"/>
                  <a:ext cx="319424" cy="261487"/>
                </a:xfrm>
                <a:prstGeom prst="rect">
                  <a:avLst/>
                </a:prstGeom>
              </p:spPr>
            </p:pic>
            <p:pic>
              <p:nvPicPr>
                <p:cNvPr id="32" name="Picture 31">
                  <a:extLst>
                    <a:ext uri="{FF2B5EF4-FFF2-40B4-BE49-F238E27FC236}">
                      <a16:creationId xmlns:a16="http://schemas.microsoft.com/office/drawing/2014/main" id="{30358F1B-8355-6E45-922B-363022232DA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092987" y="5002739"/>
                  <a:ext cx="319424" cy="261487"/>
                </a:xfrm>
                <a:prstGeom prst="rect">
                  <a:avLst/>
                </a:prstGeom>
              </p:spPr>
            </p:pic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40E84B7A-15F2-C14F-BBE3-E42EE4FE4BA9}"/>
                    </a:ext>
                  </a:extLst>
                </p:cNvPr>
                <p:cNvSpPr txBox="1"/>
                <p:nvPr/>
              </p:nvSpPr>
              <p:spPr>
                <a:xfrm>
                  <a:off x="3009833" y="5555667"/>
                  <a:ext cx="136132" cy="27216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en-US" dirty="0"/>
                </a:p>
              </p:txBody>
            </p:sp>
            <p:pic>
              <p:nvPicPr>
                <p:cNvPr id="34" name="Picture 33">
                  <a:extLst>
                    <a:ext uri="{FF2B5EF4-FFF2-40B4-BE49-F238E27FC236}">
                      <a16:creationId xmlns:a16="http://schemas.microsoft.com/office/drawing/2014/main" id="{73E63D49-0863-AA4B-9C00-5D95731A0A2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860514" y="4810861"/>
                  <a:ext cx="319424" cy="261487"/>
                </a:xfrm>
                <a:prstGeom prst="rect">
                  <a:avLst/>
                </a:prstGeom>
              </p:spPr>
            </p:pic>
            <p:pic>
              <p:nvPicPr>
                <p:cNvPr id="35" name="Picture 34">
                  <a:extLst>
                    <a:ext uri="{FF2B5EF4-FFF2-40B4-BE49-F238E27FC236}">
                      <a16:creationId xmlns:a16="http://schemas.microsoft.com/office/drawing/2014/main" id="{D05BCCC6-FF44-2E4C-9BCD-85B534E6E10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474037" y="5202735"/>
                  <a:ext cx="319424" cy="261487"/>
                </a:xfrm>
                <a:prstGeom prst="rect">
                  <a:avLst/>
                </a:prstGeom>
              </p:spPr>
            </p:pic>
          </p:grpSp>
          <p:pic>
            <p:nvPicPr>
              <p:cNvPr id="36" name="Picture 35">
                <a:extLst>
                  <a:ext uri="{FF2B5EF4-FFF2-40B4-BE49-F238E27FC236}">
                    <a16:creationId xmlns:a16="http://schemas.microsoft.com/office/drawing/2014/main" id="{778C11A2-776C-1F48-992A-4B8E3B622F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920896" y="4238691"/>
                <a:ext cx="319424" cy="262376"/>
              </a:xfrm>
              <a:prstGeom prst="rect">
                <a:avLst/>
              </a:prstGeom>
            </p:spPr>
          </p:pic>
          <p:pic>
            <p:nvPicPr>
              <p:cNvPr id="37" name="Picture 36">
                <a:extLst>
                  <a:ext uri="{FF2B5EF4-FFF2-40B4-BE49-F238E27FC236}">
                    <a16:creationId xmlns:a16="http://schemas.microsoft.com/office/drawing/2014/main" id="{33E3E7AF-A61B-6946-9A5C-AED1F7C40D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547849" y="4481967"/>
                <a:ext cx="319424" cy="262376"/>
              </a:xfrm>
              <a:prstGeom prst="rect">
                <a:avLst/>
              </a:prstGeom>
            </p:spPr>
          </p:pic>
          <p:pic>
            <p:nvPicPr>
              <p:cNvPr id="40" name="Picture 39">
                <a:extLst>
                  <a:ext uri="{FF2B5EF4-FFF2-40B4-BE49-F238E27FC236}">
                    <a16:creationId xmlns:a16="http://schemas.microsoft.com/office/drawing/2014/main" id="{F930CE5C-71BB-2847-99CC-1BC8763543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604815" y="4965651"/>
                <a:ext cx="319424" cy="262376"/>
              </a:xfrm>
              <a:prstGeom prst="rect">
                <a:avLst/>
              </a:prstGeom>
            </p:spPr>
          </p:pic>
          <p:pic>
            <p:nvPicPr>
              <p:cNvPr id="41" name="Picture 40">
                <a:extLst>
                  <a:ext uri="{FF2B5EF4-FFF2-40B4-BE49-F238E27FC236}">
                    <a16:creationId xmlns:a16="http://schemas.microsoft.com/office/drawing/2014/main" id="{CBF3A225-AEBE-9B4F-A7D7-4FD86BF3CB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709757" y="3312789"/>
                <a:ext cx="319424" cy="262376"/>
              </a:xfrm>
              <a:prstGeom prst="rect">
                <a:avLst/>
              </a:prstGeom>
            </p:spPr>
          </p:pic>
          <p:pic>
            <p:nvPicPr>
              <p:cNvPr id="42" name="Picture 41">
                <a:extLst>
                  <a:ext uri="{FF2B5EF4-FFF2-40B4-BE49-F238E27FC236}">
                    <a16:creationId xmlns:a16="http://schemas.microsoft.com/office/drawing/2014/main" id="{D43C977E-77F5-D844-9890-049026E7D1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081434" y="4145956"/>
                <a:ext cx="319424" cy="262376"/>
              </a:xfrm>
              <a:prstGeom prst="rect">
                <a:avLst/>
              </a:prstGeom>
            </p:spPr>
          </p:pic>
          <p:pic>
            <p:nvPicPr>
              <p:cNvPr id="43" name="Picture 42">
                <a:extLst>
                  <a:ext uri="{FF2B5EF4-FFF2-40B4-BE49-F238E27FC236}">
                    <a16:creationId xmlns:a16="http://schemas.microsoft.com/office/drawing/2014/main" id="{3544F967-6A45-8C48-A579-5BAFEDEFD6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141130" y="5738339"/>
                <a:ext cx="1049208" cy="466621"/>
              </a:xfrm>
              <a:prstGeom prst="rect">
                <a:avLst/>
              </a:prstGeom>
            </p:spPr>
          </p:pic>
        </p:grp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1F04C4F3-4DC9-E741-8E47-70DDFFC753D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43787" y="2967547"/>
              <a:ext cx="1743722" cy="17437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C08BEA0-EB0E-D642-A9AA-80BC4CED90CF}"/>
              </a:ext>
            </a:extLst>
          </p:cNvPr>
          <p:cNvSpPr txBox="1"/>
          <p:nvPr/>
        </p:nvSpPr>
        <p:spPr>
          <a:xfrm>
            <a:off x="5394960" y="624404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8ECA5867-DCFE-C54D-9940-8FFEF41F0C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146038" y="2992922"/>
            <a:ext cx="1727684" cy="1727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C82E0394-D387-6949-8EC7-90816C202817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71695" y="4012946"/>
            <a:ext cx="176898" cy="155852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FFF9C1E8-0D11-8848-AE8C-F7443BF23FA7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99578" y="3921533"/>
            <a:ext cx="176898" cy="155852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36E1A026-9278-6141-B750-C186831D20EF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52709" y="3895481"/>
            <a:ext cx="176898" cy="155852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D579BB19-FC18-7F45-873C-DBE951F444A3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33051" y="3895481"/>
            <a:ext cx="176898" cy="155852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52EB3260-C353-F94E-81E4-9834AF079228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02015" y="3907618"/>
            <a:ext cx="176898" cy="15585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9ECDFC1-B789-724C-A86B-14B79D2467D3}"/>
              </a:ext>
            </a:extLst>
          </p:cNvPr>
          <p:cNvSpPr txBox="1"/>
          <p:nvPr/>
        </p:nvSpPr>
        <p:spPr>
          <a:xfrm>
            <a:off x="3500846" y="63746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22E1592B-9292-9344-86AD-3DB359543E6D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0582" y="3746798"/>
            <a:ext cx="176898" cy="155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880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raphic 81" descr="Partial sun outline">
            <a:extLst>
              <a:ext uri="{FF2B5EF4-FFF2-40B4-BE49-F238E27FC236}">
                <a16:creationId xmlns:a16="http://schemas.microsoft.com/office/drawing/2014/main" id="{5699771B-A78F-B441-A47F-E94CC83A3C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17041" y="1947409"/>
            <a:ext cx="914400" cy="914400"/>
          </a:xfrm>
          <a:prstGeom prst="rect">
            <a:avLst/>
          </a:prstGeom>
        </p:spPr>
      </p:pic>
      <p:pic>
        <p:nvPicPr>
          <p:cNvPr id="83" name="Graphic 82" descr="Cactus outline">
            <a:extLst>
              <a:ext uri="{FF2B5EF4-FFF2-40B4-BE49-F238E27FC236}">
                <a16:creationId xmlns:a16="http://schemas.microsoft.com/office/drawing/2014/main" id="{169D9F6A-5A57-8F4C-A693-7E52911729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06730" y="1947409"/>
            <a:ext cx="914400" cy="914400"/>
          </a:xfrm>
          <a:prstGeom prst="rect">
            <a:avLst/>
          </a:prstGeom>
        </p:spPr>
      </p:pic>
      <p:pic>
        <p:nvPicPr>
          <p:cNvPr id="85" name="Graphic 84" descr="Cactus outline">
            <a:extLst>
              <a:ext uri="{FF2B5EF4-FFF2-40B4-BE49-F238E27FC236}">
                <a16:creationId xmlns:a16="http://schemas.microsoft.com/office/drawing/2014/main" id="{45305E78-CDBD-6942-B9FD-B70E5F8311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113670" y="2025527"/>
            <a:ext cx="914400" cy="914400"/>
          </a:xfrm>
          <a:prstGeom prst="rect">
            <a:avLst/>
          </a:prstGeom>
        </p:spPr>
      </p:pic>
      <p:pic>
        <p:nvPicPr>
          <p:cNvPr id="86" name="Graphic 85" descr="Dim (Medium Sun) outline">
            <a:extLst>
              <a:ext uri="{FF2B5EF4-FFF2-40B4-BE49-F238E27FC236}">
                <a16:creationId xmlns:a16="http://schemas.microsoft.com/office/drawing/2014/main" id="{18C9DBE6-6ABA-E746-A42A-EDBD5F15AA9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999628" y="2025527"/>
            <a:ext cx="914400" cy="914400"/>
          </a:xfrm>
          <a:prstGeom prst="rect">
            <a:avLst/>
          </a:prstGeom>
        </p:spPr>
      </p:pic>
      <p:sp>
        <p:nvSpPr>
          <p:cNvPr id="79" name="Title 83">
            <a:extLst>
              <a:ext uri="{FF2B5EF4-FFF2-40B4-BE49-F238E27FC236}">
                <a16:creationId xmlns:a16="http://schemas.microsoft.com/office/drawing/2014/main" id="{32D680C2-0E3E-AE49-B170-772D2B3F4E3D}"/>
              </a:ext>
            </a:extLst>
          </p:cNvPr>
          <p:cNvSpPr txBox="1">
            <a:spLocks/>
          </p:cNvSpPr>
          <p:nvPr/>
        </p:nvSpPr>
        <p:spPr>
          <a:xfrm>
            <a:off x="838199" y="849895"/>
            <a:ext cx="1094449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/>
              <a:t>Changing conditions </a:t>
            </a:r>
            <a:r>
              <a:rPr lang="en-US" sz="2800" dirty="0"/>
              <a:t>over time can affect compensation by </a:t>
            </a:r>
            <a:r>
              <a:rPr lang="en-US" sz="2800" b="1" dirty="0"/>
              <a:t>limiting compensatory increases from sometimes-substitutable species</a:t>
            </a:r>
            <a:r>
              <a:rPr lang="en-US" sz="2800" dirty="0"/>
              <a:t>.</a:t>
            </a:r>
            <a:endParaRPr lang="en-US" sz="2800" b="1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F026110-5E5B-2C43-854E-BF520692CAEB}"/>
              </a:ext>
            </a:extLst>
          </p:cNvPr>
          <p:cNvSpPr/>
          <p:nvPr/>
        </p:nvSpPr>
        <p:spPr>
          <a:xfrm>
            <a:off x="8541243" y="3026451"/>
            <a:ext cx="1486827" cy="1542329"/>
          </a:xfrm>
          <a:prstGeom prst="rect">
            <a:avLst/>
          </a:prstGeom>
          <a:noFill/>
          <a:ln w="603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81531817-97AB-3B45-AB38-7F57B9AD18C3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51994" y="4701548"/>
            <a:ext cx="581057" cy="278115"/>
          </a:xfrm>
          <a:prstGeom prst="rect">
            <a:avLst/>
          </a:prstGeom>
        </p:spPr>
      </p:pic>
      <p:sp>
        <p:nvSpPr>
          <p:cNvPr id="48" name="&quot;No&quot; Symbol 47">
            <a:extLst>
              <a:ext uri="{FF2B5EF4-FFF2-40B4-BE49-F238E27FC236}">
                <a16:creationId xmlns:a16="http://schemas.microsoft.com/office/drawing/2014/main" id="{87CF6909-BC0E-9A4E-AA7C-50AC28C073E8}"/>
              </a:ext>
            </a:extLst>
          </p:cNvPr>
          <p:cNvSpPr/>
          <p:nvPr/>
        </p:nvSpPr>
        <p:spPr>
          <a:xfrm>
            <a:off x="9051993" y="4650190"/>
            <a:ext cx="389759" cy="374476"/>
          </a:xfrm>
          <a:prstGeom prst="noSmoking">
            <a:avLst>
              <a:gd name="adj" fmla="val 933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3E65E38-90D6-644E-98B1-2D9EFEC5D1F6}"/>
              </a:ext>
            </a:extLst>
          </p:cNvPr>
          <p:cNvSpPr txBox="1"/>
          <p:nvPr/>
        </p:nvSpPr>
        <p:spPr>
          <a:xfrm>
            <a:off x="9184856" y="3999086"/>
            <a:ext cx="75391" cy="162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1DAB2CBC-54B3-694E-A028-813CEB795434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75810" y="4145369"/>
            <a:ext cx="176899" cy="156382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0DA7E3D3-5B2D-7B4A-B105-C668F992ECFB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96540" y="4062016"/>
            <a:ext cx="176899" cy="156382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48D913A9-4754-994C-80F5-355CA1620333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01576" y="4192220"/>
            <a:ext cx="176899" cy="156382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13BEE6A0-A4EC-8146-8A0A-EA24D357F56A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29563" y="4652759"/>
            <a:ext cx="581057" cy="2781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50881B2-0DA8-F54C-9E3E-DC343C09CEF0}"/>
              </a:ext>
            </a:extLst>
          </p:cNvPr>
          <p:cNvSpPr txBox="1"/>
          <p:nvPr/>
        </p:nvSpPr>
        <p:spPr>
          <a:xfrm>
            <a:off x="8194306" y="4866971"/>
            <a:ext cx="118266" cy="2364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43BA0168-B3B6-FA43-BCBB-2F69B712015A}"/>
              </a:ext>
            </a:extLst>
          </p:cNvPr>
          <p:cNvSpPr/>
          <p:nvPr/>
        </p:nvSpPr>
        <p:spPr>
          <a:xfrm>
            <a:off x="6806603" y="3020963"/>
            <a:ext cx="1581803" cy="1542329"/>
          </a:xfrm>
          <a:prstGeom prst="rect">
            <a:avLst/>
          </a:prstGeom>
          <a:noFill/>
          <a:ln w="603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FE50B0EF-FF6E-5C4B-9374-7A3660EDABD9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01578" y="3070770"/>
            <a:ext cx="599405" cy="303931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F75A8142-4272-F440-88E2-496A28A7B0BB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48890" y="3442915"/>
            <a:ext cx="599405" cy="303931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DD6534BE-8A28-2F4E-B02D-44CFCB4218BD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95957" y="3149085"/>
            <a:ext cx="599405" cy="303931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BB1CA27C-9C82-0748-9BE5-BCF202C274C2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98321" y="3591619"/>
            <a:ext cx="599405" cy="303931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D4FF3E89-2F79-C649-A0F6-FE924A572A6A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69852" y="4165122"/>
            <a:ext cx="176898" cy="155852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C5C0695A-B867-B04D-8415-19A598969197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0582" y="4081769"/>
            <a:ext cx="176898" cy="155852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39E8385B-5710-E742-87BC-2C9E96F98A23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93998" y="4200971"/>
            <a:ext cx="176898" cy="155852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E7CCB792-CB7D-F948-8F39-7BB3ACFFDE34}"/>
              </a:ext>
            </a:extLst>
          </p:cNvPr>
          <p:cNvGrpSpPr/>
          <p:nvPr/>
        </p:nvGrpSpPr>
        <p:grpSpPr>
          <a:xfrm>
            <a:off x="838201" y="2967547"/>
            <a:ext cx="5449308" cy="2140017"/>
            <a:chOff x="838201" y="2967547"/>
            <a:chExt cx="5449308" cy="2140017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DEA69892-7C21-4048-9408-2473BD547DEB}"/>
                </a:ext>
              </a:extLst>
            </p:cNvPr>
            <p:cNvGrpSpPr/>
            <p:nvPr/>
          </p:nvGrpSpPr>
          <p:grpSpPr>
            <a:xfrm>
              <a:off x="838201" y="2982073"/>
              <a:ext cx="3466856" cy="2125491"/>
              <a:chOff x="1098396" y="2992528"/>
              <a:chExt cx="5915395" cy="3369795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528256B4-64AB-9443-8C98-0DC1A1F9F8C2}"/>
                  </a:ext>
                </a:extLst>
              </p:cNvPr>
              <p:cNvSpPr/>
              <p:nvPr/>
            </p:nvSpPr>
            <p:spPr>
              <a:xfrm>
                <a:off x="4329046" y="3009729"/>
                <a:ext cx="2684745" cy="2587710"/>
              </a:xfrm>
              <a:prstGeom prst="rect">
                <a:avLst/>
              </a:prstGeom>
              <a:noFill/>
              <a:ln w="6032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A1EAB641-2B4B-DB40-98FB-FB6508AE78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251302" y="5820197"/>
                <a:ext cx="1049208" cy="466621"/>
              </a:xfrm>
              <a:prstGeom prst="rect">
                <a:avLst/>
              </a:prstGeom>
            </p:spPr>
          </p:pic>
          <p:sp>
            <p:nvSpPr>
              <p:cNvPr id="15" name="&quot;No&quot; Symbol 14">
                <a:extLst>
                  <a:ext uri="{FF2B5EF4-FFF2-40B4-BE49-F238E27FC236}">
                    <a16:creationId xmlns:a16="http://schemas.microsoft.com/office/drawing/2014/main" id="{45095973-3349-0B4A-9636-5525975D125B}"/>
                  </a:ext>
                </a:extLst>
              </p:cNvPr>
              <p:cNvSpPr/>
              <p:nvPr/>
            </p:nvSpPr>
            <p:spPr>
              <a:xfrm>
                <a:off x="5251301" y="5734029"/>
                <a:ext cx="703783" cy="628294"/>
              </a:xfrm>
              <a:prstGeom prst="noSmoking">
                <a:avLst>
                  <a:gd name="adj" fmla="val 9331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EC584D8-D45C-BF45-AC18-92F8B690611A}"/>
                  </a:ext>
                </a:extLst>
              </p:cNvPr>
              <p:cNvSpPr txBox="1"/>
              <p:nvPr/>
            </p:nvSpPr>
            <p:spPr>
              <a:xfrm>
                <a:off x="5491209" y="4641610"/>
                <a:ext cx="136132" cy="2721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US" dirty="0"/>
              </a:p>
            </p:txBody>
          </p:sp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4085844E-56B5-A64B-A05C-80D9766119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536135" y="4485707"/>
                <a:ext cx="319424" cy="262376"/>
              </a:xfrm>
              <a:prstGeom prst="rect">
                <a:avLst/>
              </a:prstGeom>
            </p:spPr>
          </p:pic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31F99028-6BA4-7D42-91A2-1860F6FC3A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113738" y="4887044"/>
                <a:ext cx="319424" cy="262376"/>
              </a:xfrm>
              <a:prstGeom prst="rect">
                <a:avLst/>
              </a:prstGeom>
            </p:spPr>
          </p:pic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1462F10F-D5AB-EF4E-BAFB-0F1EFC0F33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054013" y="4747195"/>
                <a:ext cx="319424" cy="262376"/>
              </a:xfrm>
              <a:prstGeom prst="rect">
                <a:avLst/>
              </a:prstGeom>
            </p:spPr>
          </p:pic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42E52EC8-B969-BC43-92A4-659A064DFF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616194" y="3878997"/>
                <a:ext cx="319424" cy="262376"/>
              </a:xfrm>
              <a:prstGeom prst="rect">
                <a:avLst/>
              </a:prstGeom>
            </p:spPr>
          </p:pic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336B4ABC-910B-C743-B97D-05E5A975EE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195527" y="3643424"/>
                <a:ext cx="319424" cy="262376"/>
              </a:xfrm>
              <a:prstGeom prst="rect">
                <a:avLst/>
              </a:prstGeom>
            </p:spPr>
          </p:pic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44172061-7E3A-DA41-8392-0899E10848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528564" y="3796482"/>
                <a:ext cx="319424" cy="262376"/>
              </a:xfrm>
              <a:prstGeom prst="rect">
                <a:avLst/>
              </a:prstGeom>
            </p:spPr>
          </p:pic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D12A3C01-E3D8-5843-B615-1BB71C17B1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157600" y="3578093"/>
                <a:ext cx="319424" cy="262376"/>
              </a:xfrm>
              <a:prstGeom prst="rect">
                <a:avLst/>
              </a:prstGeom>
            </p:spPr>
          </p:pic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979C639E-D7C6-5743-A5F0-0DC54238C846}"/>
                  </a:ext>
                </a:extLst>
              </p:cNvPr>
              <p:cNvGrpSpPr/>
              <p:nvPr/>
            </p:nvGrpSpPr>
            <p:grpSpPr>
              <a:xfrm>
                <a:off x="1098396" y="2992528"/>
                <a:ext cx="2856242" cy="2604911"/>
                <a:chOff x="2135660" y="3222925"/>
                <a:chExt cx="2856242" cy="2604911"/>
              </a:xfrm>
            </p:grpSpPr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9A47D80C-84F8-F548-A6C1-2684EFA261C9}"/>
                    </a:ext>
                  </a:extLst>
                </p:cNvPr>
                <p:cNvSpPr/>
                <p:nvPr/>
              </p:nvSpPr>
              <p:spPr>
                <a:xfrm>
                  <a:off x="2135660" y="3222925"/>
                  <a:ext cx="2856242" cy="2587710"/>
                </a:xfrm>
                <a:prstGeom prst="rect">
                  <a:avLst/>
                </a:prstGeom>
                <a:noFill/>
                <a:ln w="6032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26" name="Picture 25">
                  <a:extLst>
                    <a:ext uri="{FF2B5EF4-FFF2-40B4-BE49-F238E27FC236}">
                      <a16:creationId xmlns:a16="http://schemas.microsoft.com/office/drawing/2014/main" id="{3216E3D6-86D4-9C49-9BAA-83BFD5D2220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307155" y="3306491"/>
                  <a:ext cx="1082337" cy="509934"/>
                </a:xfrm>
                <a:prstGeom prst="rect">
                  <a:avLst/>
                </a:prstGeom>
              </p:spPr>
            </p:pic>
            <p:pic>
              <p:nvPicPr>
                <p:cNvPr id="27" name="Picture 26">
                  <a:extLst>
                    <a:ext uri="{FF2B5EF4-FFF2-40B4-BE49-F238E27FC236}">
                      <a16:creationId xmlns:a16="http://schemas.microsoft.com/office/drawing/2014/main" id="{F5E13AFA-F2EB-024C-955E-DDBC67E726E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75109" y="4741251"/>
                  <a:ext cx="319424" cy="261487"/>
                </a:xfrm>
                <a:prstGeom prst="rect">
                  <a:avLst/>
                </a:prstGeom>
              </p:spPr>
            </p:pic>
            <p:pic>
              <p:nvPicPr>
                <p:cNvPr id="28" name="Picture 27">
                  <a:extLst>
                    <a:ext uri="{FF2B5EF4-FFF2-40B4-BE49-F238E27FC236}">
                      <a16:creationId xmlns:a16="http://schemas.microsoft.com/office/drawing/2014/main" id="{C86BAA3F-7760-1C4C-B4E7-2C4A51828AD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573154" y="3930873"/>
                  <a:ext cx="1082337" cy="509934"/>
                </a:xfrm>
                <a:prstGeom prst="rect">
                  <a:avLst/>
                </a:prstGeom>
              </p:spPr>
            </p:pic>
            <p:pic>
              <p:nvPicPr>
                <p:cNvPr id="29" name="Picture 28">
                  <a:extLst>
                    <a:ext uri="{FF2B5EF4-FFF2-40B4-BE49-F238E27FC236}">
                      <a16:creationId xmlns:a16="http://schemas.microsoft.com/office/drawing/2014/main" id="{59EB356E-612C-5D42-9A28-569CD4145C8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60987" y="3437887"/>
                  <a:ext cx="1082337" cy="509934"/>
                </a:xfrm>
                <a:prstGeom prst="rect">
                  <a:avLst/>
                </a:prstGeom>
              </p:spPr>
            </p:pic>
            <p:pic>
              <p:nvPicPr>
                <p:cNvPr id="30" name="Picture 29">
                  <a:extLst>
                    <a:ext uri="{FF2B5EF4-FFF2-40B4-BE49-F238E27FC236}">
                      <a16:creationId xmlns:a16="http://schemas.microsoft.com/office/drawing/2014/main" id="{CC3A732A-7FA4-3F4E-AE05-732B69F4548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745824" y="4180368"/>
                  <a:ext cx="1082337" cy="509934"/>
                </a:xfrm>
                <a:prstGeom prst="rect">
                  <a:avLst/>
                </a:prstGeom>
              </p:spPr>
            </p:pic>
            <p:pic>
              <p:nvPicPr>
                <p:cNvPr id="31" name="Picture 30">
                  <a:extLst>
                    <a:ext uri="{FF2B5EF4-FFF2-40B4-BE49-F238E27FC236}">
                      <a16:creationId xmlns:a16="http://schemas.microsoft.com/office/drawing/2014/main" id="{3605D9A5-8A69-E44F-ABB9-FAE49B8698E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152711" y="5142588"/>
                  <a:ext cx="319424" cy="261487"/>
                </a:xfrm>
                <a:prstGeom prst="rect">
                  <a:avLst/>
                </a:prstGeom>
              </p:spPr>
            </p:pic>
            <p:pic>
              <p:nvPicPr>
                <p:cNvPr id="32" name="Picture 31">
                  <a:extLst>
                    <a:ext uri="{FF2B5EF4-FFF2-40B4-BE49-F238E27FC236}">
                      <a16:creationId xmlns:a16="http://schemas.microsoft.com/office/drawing/2014/main" id="{30358F1B-8355-6E45-922B-363022232DA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092987" y="5002739"/>
                  <a:ext cx="319424" cy="261487"/>
                </a:xfrm>
                <a:prstGeom prst="rect">
                  <a:avLst/>
                </a:prstGeom>
              </p:spPr>
            </p:pic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40E84B7A-15F2-C14F-BBE3-E42EE4FE4BA9}"/>
                    </a:ext>
                  </a:extLst>
                </p:cNvPr>
                <p:cNvSpPr txBox="1"/>
                <p:nvPr/>
              </p:nvSpPr>
              <p:spPr>
                <a:xfrm>
                  <a:off x="3009833" y="5555667"/>
                  <a:ext cx="136132" cy="27216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en-US" dirty="0"/>
                </a:p>
              </p:txBody>
            </p:sp>
            <p:pic>
              <p:nvPicPr>
                <p:cNvPr id="34" name="Picture 33">
                  <a:extLst>
                    <a:ext uri="{FF2B5EF4-FFF2-40B4-BE49-F238E27FC236}">
                      <a16:creationId xmlns:a16="http://schemas.microsoft.com/office/drawing/2014/main" id="{73E63D49-0863-AA4B-9C00-5D95731A0A2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860514" y="4810861"/>
                  <a:ext cx="319424" cy="261487"/>
                </a:xfrm>
                <a:prstGeom prst="rect">
                  <a:avLst/>
                </a:prstGeom>
              </p:spPr>
            </p:pic>
            <p:pic>
              <p:nvPicPr>
                <p:cNvPr id="35" name="Picture 34">
                  <a:extLst>
                    <a:ext uri="{FF2B5EF4-FFF2-40B4-BE49-F238E27FC236}">
                      <a16:creationId xmlns:a16="http://schemas.microsoft.com/office/drawing/2014/main" id="{D05BCCC6-FF44-2E4C-9BCD-85B534E6E10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474037" y="5202735"/>
                  <a:ext cx="319424" cy="261487"/>
                </a:xfrm>
                <a:prstGeom prst="rect">
                  <a:avLst/>
                </a:prstGeom>
              </p:spPr>
            </p:pic>
          </p:grpSp>
          <p:pic>
            <p:nvPicPr>
              <p:cNvPr id="36" name="Picture 35">
                <a:extLst>
                  <a:ext uri="{FF2B5EF4-FFF2-40B4-BE49-F238E27FC236}">
                    <a16:creationId xmlns:a16="http://schemas.microsoft.com/office/drawing/2014/main" id="{778C11A2-776C-1F48-992A-4B8E3B622F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920896" y="4238691"/>
                <a:ext cx="319424" cy="262376"/>
              </a:xfrm>
              <a:prstGeom prst="rect">
                <a:avLst/>
              </a:prstGeom>
            </p:spPr>
          </p:pic>
          <p:pic>
            <p:nvPicPr>
              <p:cNvPr id="37" name="Picture 36">
                <a:extLst>
                  <a:ext uri="{FF2B5EF4-FFF2-40B4-BE49-F238E27FC236}">
                    <a16:creationId xmlns:a16="http://schemas.microsoft.com/office/drawing/2014/main" id="{33E3E7AF-A61B-6946-9A5C-AED1F7C40D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547849" y="4481967"/>
                <a:ext cx="319424" cy="262376"/>
              </a:xfrm>
              <a:prstGeom prst="rect">
                <a:avLst/>
              </a:prstGeom>
            </p:spPr>
          </p:pic>
          <p:pic>
            <p:nvPicPr>
              <p:cNvPr id="40" name="Picture 39">
                <a:extLst>
                  <a:ext uri="{FF2B5EF4-FFF2-40B4-BE49-F238E27FC236}">
                    <a16:creationId xmlns:a16="http://schemas.microsoft.com/office/drawing/2014/main" id="{F930CE5C-71BB-2847-99CC-1BC8763543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604815" y="4965651"/>
                <a:ext cx="319424" cy="262376"/>
              </a:xfrm>
              <a:prstGeom prst="rect">
                <a:avLst/>
              </a:prstGeom>
            </p:spPr>
          </p:pic>
          <p:pic>
            <p:nvPicPr>
              <p:cNvPr id="41" name="Picture 40">
                <a:extLst>
                  <a:ext uri="{FF2B5EF4-FFF2-40B4-BE49-F238E27FC236}">
                    <a16:creationId xmlns:a16="http://schemas.microsoft.com/office/drawing/2014/main" id="{CBF3A225-AEBE-9B4F-A7D7-4FD86BF3CB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709757" y="3312789"/>
                <a:ext cx="319424" cy="262376"/>
              </a:xfrm>
              <a:prstGeom prst="rect">
                <a:avLst/>
              </a:prstGeom>
            </p:spPr>
          </p:pic>
          <p:pic>
            <p:nvPicPr>
              <p:cNvPr id="42" name="Picture 41">
                <a:extLst>
                  <a:ext uri="{FF2B5EF4-FFF2-40B4-BE49-F238E27FC236}">
                    <a16:creationId xmlns:a16="http://schemas.microsoft.com/office/drawing/2014/main" id="{D43C977E-77F5-D844-9890-049026E7D1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081434" y="4145956"/>
                <a:ext cx="319424" cy="262376"/>
              </a:xfrm>
              <a:prstGeom prst="rect">
                <a:avLst/>
              </a:prstGeom>
            </p:spPr>
          </p:pic>
          <p:pic>
            <p:nvPicPr>
              <p:cNvPr id="43" name="Picture 42">
                <a:extLst>
                  <a:ext uri="{FF2B5EF4-FFF2-40B4-BE49-F238E27FC236}">
                    <a16:creationId xmlns:a16="http://schemas.microsoft.com/office/drawing/2014/main" id="{3544F967-6A45-8C48-A579-5BAFEDEFD6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141130" y="5738339"/>
                <a:ext cx="1049208" cy="466621"/>
              </a:xfrm>
              <a:prstGeom prst="rect">
                <a:avLst/>
              </a:prstGeom>
            </p:spPr>
          </p:pic>
        </p:grp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1F04C4F3-4DC9-E741-8E47-70DDFFC753D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43787" y="2967547"/>
              <a:ext cx="1743722" cy="17437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C08BEA0-EB0E-D642-A9AA-80BC4CED90CF}"/>
              </a:ext>
            </a:extLst>
          </p:cNvPr>
          <p:cNvSpPr txBox="1"/>
          <p:nvPr/>
        </p:nvSpPr>
        <p:spPr>
          <a:xfrm>
            <a:off x="5394960" y="624404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8ECA5867-DCFE-C54D-9940-8FFEF41F0C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46038" y="2992922"/>
            <a:ext cx="1727684" cy="1727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C82E0394-D387-6949-8EC7-90816C202817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71695" y="4012946"/>
            <a:ext cx="176898" cy="155852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FFF9C1E8-0D11-8848-AE8C-F7443BF23FA7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99578" y="3921533"/>
            <a:ext cx="176898" cy="155852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36E1A026-9278-6141-B750-C186831D20EF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52709" y="3895481"/>
            <a:ext cx="176898" cy="155852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D579BB19-FC18-7F45-873C-DBE951F444A3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33051" y="3895481"/>
            <a:ext cx="176898" cy="155852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52EB3260-C353-F94E-81E4-9834AF079228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02015" y="3907618"/>
            <a:ext cx="176898" cy="155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6283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455</TotalTime>
  <Words>545</Words>
  <Application>Microsoft Macintosh PowerPoint</Application>
  <PresentationFormat>Widescreen</PresentationFormat>
  <Paragraphs>85</Paragraphs>
  <Slides>24</Slides>
  <Notes>14</Notes>
  <HiddenSlides>2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Calibri</vt:lpstr>
      <vt:lpstr>Calibri Light</vt:lpstr>
      <vt:lpstr>Office Theme</vt:lpstr>
      <vt:lpstr>Energetic compensation breaks down over time in a desert rodent community</vt:lpstr>
      <vt:lpstr>Energetic compensation: decreases in abundance of one species are offset by increases from others, so total energy use is maintained.</vt:lpstr>
      <vt:lpstr>Energetic compensation: decreases in abundance of one species are offset by increases from others, so total energy use is maintained.</vt:lpstr>
      <vt:lpstr>PowerPoint Presentation</vt:lpstr>
      <vt:lpstr>PowerPoint Presentation</vt:lpstr>
      <vt:lpstr>Species are not identical but have overlapping resource use and  environmental requirements.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Diaz,Renata M</dc:creator>
  <cp:lastModifiedBy>Diaz,Renata M</cp:lastModifiedBy>
  <cp:revision>50</cp:revision>
  <dcterms:created xsi:type="dcterms:W3CDTF">2021-06-22T18:48:54Z</dcterms:created>
  <dcterms:modified xsi:type="dcterms:W3CDTF">2021-06-24T21:22:49Z</dcterms:modified>
</cp:coreProperties>
</file>